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7" r:id="rId1"/>
  </p:sldMasterIdLst>
  <p:notesMasterIdLst>
    <p:notesMasterId r:id="rId155"/>
  </p:notesMasterIdLst>
  <p:sldIdLst>
    <p:sldId id="256" r:id="rId2"/>
    <p:sldId id="412" r:id="rId3"/>
    <p:sldId id="482" r:id="rId4"/>
    <p:sldId id="475" r:id="rId5"/>
    <p:sldId id="441" r:id="rId6"/>
    <p:sldId id="476" r:id="rId7"/>
    <p:sldId id="442" r:id="rId8"/>
    <p:sldId id="443" r:id="rId9"/>
    <p:sldId id="444" r:id="rId10"/>
    <p:sldId id="445" r:id="rId11"/>
    <p:sldId id="446" r:id="rId12"/>
    <p:sldId id="447" r:id="rId13"/>
    <p:sldId id="448" r:id="rId14"/>
    <p:sldId id="449" r:id="rId15"/>
    <p:sldId id="450" r:id="rId16"/>
    <p:sldId id="451" r:id="rId17"/>
    <p:sldId id="452" r:id="rId18"/>
    <p:sldId id="453" r:id="rId19"/>
    <p:sldId id="454" r:id="rId20"/>
    <p:sldId id="455" r:id="rId21"/>
    <p:sldId id="456" r:id="rId22"/>
    <p:sldId id="457" r:id="rId23"/>
    <p:sldId id="458" r:id="rId24"/>
    <p:sldId id="459" r:id="rId25"/>
    <p:sldId id="460" r:id="rId26"/>
    <p:sldId id="461" r:id="rId27"/>
    <p:sldId id="462" r:id="rId28"/>
    <p:sldId id="474" r:id="rId29"/>
    <p:sldId id="484" r:id="rId30"/>
    <p:sldId id="483" r:id="rId31"/>
    <p:sldId id="478" r:id="rId32"/>
    <p:sldId id="479" r:id="rId33"/>
    <p:sldId id="487" r:id="rId34"/>
    <p:sldId id="595" r:id="rId35"/>
    <p:sldId id="488" r:id="rId36"/>
    <p:sldId id="489" r:id="rId37"/>
    <p:sldId id="492" r:id="rId38"/>
    <p:sldId id="491" r:id="rId39"/>
    <p:sldId id="490" r:id="rId40"/>
    <p:sldId id="493" r:id="rId41"/>
    <p:sldId id="480" r:id="rId42"/>
    <p:sldId id="494" r:id="rId43"/>
    <p:sldId id="495" r:id="rId44"/>
    <p:sldId id="496" r:id="rId45"/>
    <p:sldId id="497" r:id="rId46"/>
    <p:sldId id="498" r:id="rId47"/>
    <p:sldId id="499" r:id="rId48"/>
    <p:sldId id="500" r:id="rId49"/>
    <p:sldId id="501" r:id="rId50"/>
    <p:sldId id="502" r:id="rId51"/>
    <p:sldId id="503" r:id="rId52"/>
    <p:sldId id="504" r:id="rId53"/>
    <p:sldId id="505" r:id="rId54"/>
    <p:sldId id="514" r:id="rId55"/>
    <p:sldId id="506" r:id="rId56"/>
    <p:sldId id="507" r:id="rId57"/>
    <p:sldId id="508" r:id="rId58"/>
    <p:sldId id="509" r:id="rId59"/>
    <p:sldId id="510" r:id="rId60"/>
    <p:sldId id="511" r:id="rId61"/>
    <p:sldId id="512" r:id="rId62"/>
    <p:sldId id="513" r:id="rId63"/>
    <p:sldId id="515" r:id="rId64"/>
    <p:sldId id="516" r:id="rId65"/>
    <p:sldId id="517" r:id="rId66"/>
    <p:sldId id="518" r:id="rId67"/>
    <p:sldId id="519" r:id="rId68"/>
    <p:sldId id="520" r:id="rId69"/>
    <p:sldId id="481" r:id="rId70"/>
    <p:sldId id="521" r:id="rId71"/>
    <p:sldId id="522" r:id="rId72"/>
    <p:sldId id="485" r:id="rId73"/>
    <p:sldId id="486" r:id="rId74"/>
    <p:sldId id="523" r:id="rId75"/>
    <p:sldId id="524" r:id="rId76"/>
    <p:sldId id="525" r:id="rId77"/>
    <p:sldId id="526" r:id="rId78"/>
    <p:sldId id="527" r:id="rId79"/>
    <p:sldId id="528" r:id="rId80"/>
    <p:sldId id="529" r:id="rId81"/>
    <p:sldId id="531" r:id="rId82"/>
    <p:sldId id="532" r:id="rId83"/>
    <p:sldId id="533" r:id="rId84"/>
    <p:sldId id="534" r:id="rId85"/>
    <p:sldId id="530" r:id="rId86"/>
    <p:sldId id="535" r:id="rId87"/>
    <p:sldId id="536" r:id="rId88"/>
    <p:sldId id="537" r:id="rId89"/>
    <p:sldId id="551" r:id="rId90"/>
    <p:sldId id="539" r:id="rId91"/>
    <p:sldId id="540" r:id="rId92"/>
    <p:sldId id="541" r:id="rId93"/>
    <p:sldId id="542" r:id="rId94"/>
    <p:sldId id="543" r:id="rId95"/>
    <p:sldId id="544" r:id="rId96"/>
    <p:sldId id="545" r:id="rId97"/>
    <p:sldId id="546" r:id="rId98"/>
    <p:sldId id="547" r:id="rId99"/>
    <p:sldId id="548" r:id="rId100"/>
    <p:sldId id="549" r:id="rId101"/>
    <p:sldId id="550" r:id="rId102"/>
    <p:sldId id="552" r:id="rId103"/>
    <p:sldId id="553" r:id="rId104"/>
    <p:sldId id="554" r:id="rId105"/>
    <p:sldId id="555" r:id="rId106"/>
    <p:sldId id="538" r:id="rId107"/>
    <p:sldId id="556" r:id="rId108"/>
    <p:sldId id="558" r:id="rId109"/>
    <p:sldId id="561" r:id="rId110"/>
    <p:sldId id="562" r:id="rId111"/>
    <p:sldId id="563" r:id="rId112"/>
    <p:sldId id="560" r:id="rId113"/>
    <p:sldId id="557" r:id="rId114"/>
    <p:sldId id="564" r:id="rId115"/>
    <p:sldId id="565" r:id="rId116"/>
    <p:sldId id="566" r:id="rId117"/>
    <p:sldId id="567" r:id="rId118"/>
    <p:sldId id="568" r:id="rId119"/>
    <p:sldId id="569" r:id="rId120"/>
    <p:sldId id="570" r:id="rId121"/>
    <p:sldId id="571" r:id="rId122"/>
    <p:sldId id="572" r:id="rId123"/>
    <p:sldId id="575" r:id="rId124"/>
    <p:sldId id="576" r:id="rId125"/>
    <p:sldId id="577" r:id="rId126"/>
    <p:sldId id="573" r:id="rId127"/>
    <p:sldId id="578" r:id="rId128"/>
    <p:sldId id="579" r:id="rId129"/>
    <p:sldId id="580" r:id="rId130"/>
    <p:sldId id="581" r:id="rId131"/>
    <p:sldId id="574" r:id="rId132"/>
    <p:sldId id="582" r:id="rId133"/>
    <p:sldId id="585" r:id="rId134"/>
    <p:sldId id="583" r:id="rId135"/>
    <p:sldId id="584" r:id="rId136"/>
    <p:sldId id="586" r:id="rId137"/>
    <p:sldId id="587" r:id="rId138"/>
    <p:sldId id="588" r:id="rId139"/>
    <p:sldId id="589" r:id="rId140"/>
    <p:sldId id="594" r:id="rId141"/>
    <p:sldId id="590" r:id="rId142"/>
    <p:sldId id="592" r:id="rId143"/>
    <p:sldId id="593" r:id="rId144"/>
    <p:sldId id="591" r:id="rId145"/>
    <p:sldId id="596" r:id="rId146"/>
    <p:sldId id="597" r:id="rId147"/>
    <p:sldId id="598" r:id="rId148"/>
    <p:sldId id="599" r:id="rId149"/>
    <p:sldId id="600" r:id="rId150"/>
    <p:sldId id="603" r:id="rId151"/>
    <p:sldId id="601" r:id="rId152"/>
    <p:sldId id="604" r:id="rId153"/>
    <p:sldId id="259" r:id="rId1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1D32"/>
    <a:srgbClr val="FFFFF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6374" autoAdjust="0"/>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F982C-9FDD-442E-900F-C61AE4D000BA}" type="datetimeFigureOut">
              <a:rPr lang="en-US" smtClean="0"/>
              <a:t>3/19/2023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5544AB-251C-4FAB-BCEC-E40D3E7B8492}" type="slidenum">
              <a:rPr lang="en-US" smtClean="0"/>
              <a:t>‹#›</a:t>
            </a:fld>
            <a:endParaRPr lang="en-US"/>
          </a:p>
        </p:txBody>
      </p:sp>
    </p:spTree>
    <p:extLst>
      <p:ext uri="{BB962C8B-B14F-4D97-AF65-F5344CB8AC3E}">
        <p14:creationId xmlns:p14="http://schemas.microsoft.com/office/powerpoint/2010/main" val="340452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5544AB-251C-4FAB-BCEC-E40D3E7B8492}" type="slidenum">
              <a:rPr lang="en-US" smtClean="0"/>
              <a:t>113</a:t>
            </a:fld>
            <a:endParaRPr lang="en-US"/>
          </a:p>
        </p:txBody>
      </p:sp>
    </p:spTree>
    <p:extLst>
      <p:ext uri="{BB962C8B-B14F-4D97-AF65-F5344CB8AC3E}">
        <p14:creationId xmlns:p14="http://schemas.microsoft.com/office/powerpoint/2010/main" val="2669204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3B27400-D5E8-4C87-9586-64936C862AE2}" type="datetimeFigureOut">
              <a:rPr lang="en-US" smtClean="0"/>
              <a:t>3/19/2023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4234E2EC-B005-4591-88C3-5EF7800E1C6A}" type="slidenum">
              <a:rPr lang="en-US" smtClean="0"/>
              <a:t>‹#›</a:t>
            </a:fld>
            <a:endParaRPr lang="en-US"/>
          </a:p>
        </p:txBody>
      </p:sp>
    </p:spTree>
    <p:extLst>
      <p:ext uri="{BB962C8B-B14F-4D97-AF65-F5344CB8AC3E}">
        <p14:creationId xmlns:p14="http://schemas.microsoft.com/office/powerpoint/2010/main" val="3592572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B27400-D5E8-4C87-9586-64936C862AE2}" type="datetimeFigureOut">
              <a:rPr lang="en-US" smtClean="0"/>
              <a:t>3/19/2023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234E2EC-B005-4591-88C3-5EF7800E1C6A}" type="slidenum">
              <a:rPr lang="en-US" smtClean="0"/>
              <a:t>‹#›</a:t>
            </a:fld>
            <a:endParaRPr lang="en-US"/>
          </a:p>
        </p:txBody>
      </p:sp>
    </p:spTree>
    <p:extLst>
      <p:ext uri="{BB962C8B-B14F-4D97-AF65-F5344CB8AC3E}">
        <p14:creationId xmlns:p14="http://schemas.microsoft.com/office/powerpoint/2010/main" val="405330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3B27400-D5E8-4C87-9586-64936C862AE2}" type="datetimeFigureOut">
              <a:rPr lang="en-US" smtClean="0"/>
              <a:t>3/19/2023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234E2EC-B005-4591-88C3-5EF7800E1C6A}" type="slidenum">
              <a:rPr lang="en-US" smtClean="0"/>
              <a:t>‹#›</a:t>
            </a:fld>
            <a:endParaRPr lang="en-US"/>
          </a:p>
        </p:txBody>
      </p:sp>
    </p:spTree>
    <p:extLst>
      <p:ext uri="{BB962C8B-B14F-4D97-AF65-F5344CB8AC3E}">
        <p14:creationId xmlns:p14="http://schemas.microsoft.com/office/powerpoint/2010/main" val="3471916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3B27400-D5E8-4C87-9586-64936C862AE2}" type="datetimeFigureOut">
              <a:rPr lang="en-US" smtClean="0"/>
              <a:t>3/19/2023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234E2EC-B005-4591-88C3-5EF7800E1C6A}" type="slidenum">
              <a:rPr lang="en-US" smtClean="0"/>
              <a:t>‹#›</a:t>
            </a:fld>
            <a:endParaRPr lang="en-US"/>
          </a:p>
        </p:txBody>
      </p:sp>
    </p:spTree>
    <p:extLst>
      <p:ext uri="{BB962C8B-B14F-4D97-AF65-F5344CB8AC3E}">
        <p14:creationId xmlns:p14="http://schemas.microsoft.com/office/powerpoint/2010/main" val="32154096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B27400-D5E8-4C87-9586-64936C862AE2}" type="datetimeFigureOut">
              <a:rPr lang="en-US" smtClean="0"/>
              <a:t>3/19/2023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234E2EC-B005-4591-88C3-5EF7800E1C6A}" type="slidenum">
              <a:rPr lang="en-US" smtClean="0"/>
              <a:t>‹#›</a:t>
            </a:fld>
            <a:endParaRPr lang="en-US"/>
          </a:p>
        </p:txBody>
      </p:sp>
    </p:spTree>
    <p:extLst>
      <p:ext uri="{BB962C8B-B14F-4D97-AF65-F5344CB8AC3E}">
        <p14:creationId xmlns:p14="http://schemas.microsoft.com/office/powerpoint/2010/main" val="2549308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3B27400-D5E8-4C87-9586-64936C862AE2}" type="datetimeFigureOut">
              <a:rPr lang="en-US" smtClean="0"/>
              <a:t>3/19/2023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34E2EC-B005-4591-88C3-5EF7800E1C6A}" type="slidenum">
              <a:rPr lang="en-US" smtClean="0"/>
              <a:t>‹#›</a:t>
            </a:fld>
            <a:endParaRPr lang="en-US"/>
          </a:p>
        </p:txBody>
      </p:sp>
    </p:spTree>
    <p:extLst>
      <p:ext uri="{BB962C8B-B14F-4D97-AF65-F5344CB8AC3E}">
        <p14:creationId xmlns:p14="http://schemas.microsoft.com/office/powerpoint/2010/main" val="3721964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3B27400-D5E8-4C87-9586-64936C862AE2}" type="datetimeFigureOut">
              <a:rPr lang="en-US" smtClean="0"/>
              <a:t>3/19/2023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4234E2EC-B005-4591-88C3-5EF7800E1C6A}" type="slidenum">
              <a:rPr lang="en-US" smtClean="0"/>
              <a:t>‹#›</a:t>
            </a:fld>
            <a:endParaRPr lang="en-US"/>
          </a:p>
        </p:txBody>
      </p:sp>
    </p:spTree>
    <p:extLst>
      <p:ext uri="{BB962C8B-B14F-4D97-AF65-F5344CB8AC3E}">
        <p14:creationId xmlns:p14="http://schemas.microsoft.com/office/powerpoint/2010/main" val="2650427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3B27400-D5E8-4C87-9586-64936C862AE2}" type="datetimeFigureOut">
              <a:rPr lang="en-US" smtClean="0"/>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34E2EC-B005-4591-88C3-5EF7800E1C6A}" type="slidenum">
              <a:rPr lang="en-US" smtClean="0"/>
              <a:t>‹#›</a:t>
            </a:fld>
            <a:endParaRPr lang="en-US"/>
          </a:p>
        </p:txBody>
      </p:sp>
    </p:spTree>
    <p:extLst>
      <p:ext uri="{BB962C8B-B14F-4D97-AF65-F5344CB8AC3E}">
        <p14:creationId xmlns:p14="http://schemas.microsoft.com/office/powerpoint/2010/main" val="3642476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3B27400-D5E8-4C87-9586-64936C862AE2}" type="datetimeFigureOut">
              <a:rPr lang="en-US" smtClean="0"/>
              <a:t>3/19/2023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234E2EC-B005-4591-88C3-5EF7800E1C6A}" type="slidenum">
              <a:rPr lang="en-US" smtClean="0"/>
              <a:t>‹#›</a:t>
            </a:fld>
            <a:endParaRPr lang="en-US"/>
          </a:p>
        </p:txBody>
      </p:sp>
    </p:spTree>
    <p:extLst>
      <p:ext uri="{BB962C8B-B14F-4D97-AF65-F5344CB8AC3E}">
        <p14:creationId xmlns:p14="http://schemas.microsoft.com/office/powerpoint/2010/main" val="654751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1048874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B27400-D5E8-4C87-9586-64936C862AE2}" type="datetimeFigureOut">
              <a:rPr lang="en-US" smtClean="0"/>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34E2EC-B005-4591-88C3-5EF7800E1C6A}" type="slidenum">
              <a:rPr lang="en-US" smtClean="0"/>
              <a:t>‹#›</a:t>
            </a:fld>
            <a:endParaRPr lang="en-US"/>
          </a:p>
        </p:txBody>
      </p:sp>
    </p:spTree>
    <p:extLst>
      <p:ext uri="{BB962C8B-B14F-4D97-AF65-F5344CB8AC3E}">
        <p14:creationId xmlns:p14="http://schemas.microsoft.com/office/powerpoint/2010/main" val="794752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B27400-D5E8-4C87-9586-64936C862AE2}" type="datetimeFigureOut">
              <a:rPr lang="en-US" smtClean="0"/>
              <a:t>3/19/2023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234E2EC-B005-4591-88C3-5EF7800E1C6A}" type="slidenum">
              <a:rPr lang="en-US" smtClean="0"/>
              <a:t>‹#›</a:t>
            </a:fld>
            <a:endParaRPr lang="en-US"/>
          </a:p>
        </p:txBody>
      </p:sp>
    </p:spTree>
    <p:extLst>
      <p:ext uri="{BB962C8B-B14F-4D97-AF65-F5344CB8AC3E}">
        <p14:creationId xmlns:p14="http://schemas.microsoft.com/office/powerpoint/2010/main" val="551857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B27400-D5E8-4C87-9586-64936C862AE2}" type="datetimeFigureOut">
              <a:rPr lang="en-US" smtClean="0"/>
              <a:t>3/19/2023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34E2EC-B005-4591-88C3-5EF7800E1C6A}" type="slidenum">
              <a:rPr lang="en-US" smtClean="0"/>
              <a:t>‹#›</a:t>
            </a:fld>
            <a:endParaRPr lang="en-US"/>
          </a:p>
        </p:txBody>
      </p:sp>
    </p:spTree>
    <p:extLst>
      <p:ext uri="{BB962C8B-B14F-4D97-AF65-F5344CB8AC3E}">
        <p14:creationId xmlns:p14="http://schemas.microsoft.com/office/powerpoint/2010/main" val="1470745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B27400-D5E8-4C87-9586-64936C862AE2}" type="datetimeFigureOut">
              <a:rPr lang="en-US" smtClean="0"/>
              <a:t>3/19/2023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34E2EC-B005-4591-88C3-5EF7800E1C6A}" type="slidenum">
              <a:rPr lang="en-US" smtClean="0"/>
              <a:t>‹#›</a:t>
            </a:fld>
            <a:endParaRPr lang="en-US"/>
          </a:p>
        </p:txBody>
      </p:sp>
    </p:spTree>
    <p:extLst>
      <p:ext uri="{BB962C8B-B14F-4D97-AF65-F5344CB8AC3E}">
        <p14:creationId xmlns:p14="http://schemas.microsoft.com/office/powerpoint/2010/main" val="1200970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B27400-D5E8-4C87-9586-64936C862AE2}" type="datetimeFigureOut">
              <a:rPr lang="en-US" smtClean="0"/>
              <a:t>3/19/2023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34E2EC-B005-4591-88C3-5EF7800E1C6A}" type="slidenum">
              <a:rPr lang="en-US" smtClean="0"/>
              <a:t>‹#›</a:t>
            </a:fld>
            <a:endParaRPr lang="en-US"/>
          </a:p>
        </p:txBody>
      </p:sp>
    </p:spTree>
    <p:extLst>
      <p:ext uri="{BB962C8B-B14F-4D97-AF65-F5344CB8AC3E}">
        <p14:creationId xmlns:p14="http://schemas.microsoft.com/office/powerpoint/2010/main" val="1364735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B27400-D5E8-4C87-9586-64936C862AE2}" type="datetimeFigureOut">
              <a:rPr lang="en-US" smtClean="0"/>
              <a:t>3/19/2023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234E2EC-B005-4591-88C3-5EF7800E1C6A}" type="slidenum">
              <a:rPr lang="en-US" smtClean="0"/>
              <a:t>‹#›</a:t>
            </a:fld>
            <a:endParaRPr lang="en-US"/>
          </a:p>
        </p:txBody>
      </p:sp>
    </p:spTree>
    <p:extLst>
      <p:ext uri="{BB962C8B-B14F-4D97-AF65-F5344CB8AC3E}">
        <p14:creationId xmlns:p14="http://schemas.microsoft.com/office/powerpoint/2010/main" val="2829860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B27400-D5E8-4C87-9586-64936C862AE2}" type="datetimeFigureOut">
              <a:rPr lang="en-US" smtClean="0"/>
              <a:t>3/19/2023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234E2EC-B005-4591-88C3-5EF7800E1C6A}" type="slidenum">
              <a:rPr lang="en-US" smtClean="0"/>
              <a:t>‹#›</a:t>
            </a:fld>
            <a:endParaRPr lang="en-US"/>
          </a:p>
        </p:txBody>
      </p:sp>
    </p:spTree>
    <p:extLst>
      <p:ext uri="{BB962C8B-B14F-4D97-AF65-F5344CB8AC3E}">
        <p14:creationId xmlns:p14="http://schemas.microsoft.com/office/powerpoint/2010/main" val="341591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B27400-D5E8-4C87-9586-64936C862AE2}" type="datetimeFigureOut">
              <a:rPr lang="en-US" smtClean="0"/>
              <a:t>3/19/2023</a:t>
            </a:fld>
            <a:endParaRPr lang="en-US"/>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234E2EC-B005-4591-88C3-5EF7800E1C6A}" type="slidenum">
              <a:rPr lang="en-US" smtClean="0"/>
              <a:t>‹#›</a:t>
            </a:fld>
            <a:endParaRPr lang="en-US"/>
          </a:p>
        </p:txBody>
      </p:sp>
    </p:spTree>
    <p:extLst>
      <p:ext uri="{BB962C8B-B14F-4D97-AF65-F5344CB8AC3E}">
        <p14:creationId xmlns:p14="http://schemas.microsoft.com/office/powerpoint/2010/main" val="1649100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3B27400-D5E8-4C87-9586-64936C862AE2}" type="datetimeFigureOut">
              <a:rPr lang="en-US" smtClean="0"/>
              <a:t>3/19/2023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234E2EC-B005-4591-88C3-5EF7800E1C6A}" type="slidenum">
              <a:rPr lang="en-US" smtClean="0"/>
              <a:t>‹#›</a:t>
            </a:fld>
            <a:endParaRPr lang="en-US"/>
          </a:p>
        </p:txBody>
      </p:sp>
    </p:spTree>
    <p:extLst>
      <p:ext uri="{BB962C8B-B14F-4D97-AF65-F5344CB8AC3E}">
        <p14:creationId xmlns:p14="http://schemas.microsoft.com/office/powerpoint/2010/main" val="4029233262"/>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 id="2147483954"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learn.microsoft.com/en-us/dotnet/csharp/fundamentals/coding-style/coding-conventions?redirectedfrom=MSDN" TargetMode="External"/><Relationship Id="rId7" Type="http://schemas.openxmlformats.org/officeDocument/2006/relationships/hyperlink" Target="https://gist.github.com/ryansechrest/8138375#3-openclose-tag" TargetMode="External"/><Relationship Id="rId2" Type="http://schemas.openxmlformats.org/officeDocument/2006/relationships/hyperlink" Target="https://google.github.io/styleguide/cppguide.html" TargetMode="External"/><Relationship Id="rId1" Type="http://schemas.openxmlformats.org/officeDocument/2006/relationships/slideLayout" Target="../slideLayouts/slideLayout2.xml"/><Relationship Id="rId6" Type="http://schemas.openxmlformats.org/officeDocument/2006/relationships/hyperlink" Target="https://peps.python.org/pep-0008/" TargetMode="External"/><Relationship Id="rId5" Type="http://schemas.openxmlformats.org/officeDocument/2006/relationships/hyperlink" Target="http://crockford.com/javascript/code.html" TargetMode="External"/><Relationship Id="rId4" Type="http://schemas.openxmlformats.org/officeDocument/2006/relationships/hyperlink" Target="https://geosoft.no/javastyle.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git-scm.com/book/en/v2/Customizing-Git-Git-Configuration"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2600" y="2576014"/>
            <a:ext cx="10911840" cy="1705971"/>
          </a:xfrm>
        </p:spPr>
        <p:txBody>
          <a:bodyPr>
            <a:normAutofit/>
          </a:bodyPr>
          <a:lstStyle/>
          <a:p>
            <a:pPr algn="ctr"/>
            <a:r>
              <a:rPr lang="en-US" sz="4400" dirty="0"/>
              <a:t>Software Quality Engineering</a:t>
            </a:r>
            <a:br>
              <a:rPr lang="en-US" dirty="0"/>
            </a:br>
            <a:endParaRPr lang="en-US" sz="3600" dirty="0"/>
          </a:p>
        </p:txBody>
      </p:sp>
      <p:sp>
        <p:nvSpPr>
          <p:cNvPr id="4" name="Subtitle 2"/>
          <p:cNvSpPr txBox="1">
            <a:spLocks/>
          </p:cNvSpPr>
          <p:nvPr/>
        </p:nvSpPr>
        <p:spPr>
          <a:xfrm>
            <a:off x="4822210" y="5059750"/>
            <a:ext cx="7369790" cy="1705971"/>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endParaRPr lang="en-US" sz="3800" b="1" i="1" dirty="0">
              <a:ln w="12700">
                <a:solidFill>
                  <a:schemeClr val="accent5"/>
                </a:solidFill>
                <a:prstDash val="solid"/>
              </a:ln>
              <a:pattFill prst="ltDnDiag">
                <a:fgClr>
                  <a:schemeClr val="accent5">
                    <a:lumMod val="60000"/>
                    <a:lumOff val="40000"/>
                  </a:schemeClr>
                </a:fgClr>
                <a:bgClr>
                  <a:schemeClr val="bg1"/>
                </a:bgClr>
              </a:pattFill>
              <a:latin typeface="Calibri" panose="020F0502020204030204" pitchFamily="34" charset="0"/>
              <a:cs typeface="Calibri" panose="020F0502020204030204" pitchFamily="34" charset="0"/>
            </a:endParaRPr>
          </a:p>
          <a:p>
            <a:pPr algn="ctr"/>
            <a:r>
              <a:rPr lang="en-US" sz="3800" b="1" dirty="0">
                <a:ln w="12700">
                  <a:solidFill>
                    <a:schemeClr val="accent5"/>
                  </a:solidFill>
                  <a:prstDash val="solid"/>
                </a:ln>
                <a:pattFill prst="ltDnDiag">
                  <a:fgClr>
                    <a:schemeClr val="accent5">
                      <a:lumMod val="60000"/>
                      <a:lumOff val="40000"/>
                    </a:schemeClr>
                  </a:fgClr>
                  <a:bgClr>
                    <a:schemeClr val="bg1"/>
                  </a:bgClr>
                </a:pattFill>
                <a:latin typeface="Calibri" panose="020F0502020204030204" pitchFamily="34" charset="0"/>
                <a:cs typeface="Calibri" panose="020F0502020204030204" pitchFamily="34" charset="0"/>
              </a:rPr>
              <a:t>Engr. Muhammad Umer Haroon</a:t>
            </a:r>
          </a:p>
          <a:p>
            <a:endParaRPr lang="en-US" sz="2800" b="1" i="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8" name="TextBox 7">
            <a:extLst>
              <a:ext uri="{FF2B5EF4-FFF2-40B4-BE49-F238E27FC236}">
                <a16:creationId xmlns:a16="http://schemas.microsoft.com/office/drawing/2014/main" id="{B68D2D22-3563-1AEE-2740-5B2084DF8D55}"/>
              </a:ext>
            </a:extLst>
          </p:cNvPr>
          <p:cNvSpPr txBox="1"/>
          <p:nvPr/>
        </p:nvSpPr>
        <p:spPr>
          <a:xfrm>
            <a:off x="9702321" y="3244333"/>
            <a:ext cx="1404704" cy="369332"/>
          </a:xfrm>
          <a:prstGeom prst="rect">
            <a:avLst/>
          </a:prstGeom>
          <a:noFill/>
        </p:spPr>
        <p:txBody>
          <a:bodyPr wrap="square">
            <a:spAutoFit/>
          </a:bodyPr>
          <a:lstStyle/>
          <a:p>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Week 6</a:t>
            </a: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831224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DCA01-6DAE-7115-F50E-5DEF46932373}"/>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AAA83A59-4DAD-F881-B782-4FAEF1251189}"/>
              </a:ext>
            </a:extLst>
          </p:cNvPr>
          <p:cNvSpPr>
            <a:spLocks noGrp="1"/>
          </p:cNvSpPr>
          <p:nvPr>
            <p:ph idx="1"/>
          </p:nvPr>
        </p:nvSpPr>
        <p:spPr/>
        <p:txBody>
          <a:bodyPr/>
          <a:lstStyle/>
          <a:p>
            <a:endParaRPr lang="en-PK"/>
          </a:p>
        </p:txBody>
      </p:sp>
      <p:pic>
        <p:nvPicPr>
          <p:cNvPr id="2050" name="Picture 2">
            <a:extLst>
              <a:ext uri="{FF2B5EF4-FFF2-40B4-BE49-F238E27FC236}">
                <a16:creationId xmlns:a16="http://schemas.microsoft.com/office/drawing/2014/main" id="{B2119335-79CE-75A1-8AC8-1FC53ED26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358" y="1348241"/>
            <a:ext cx="6667500" cy="49053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78667D7-3AED-AACE-B9DA-3FA737472C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4540" y="4093028"/>
            <a:ext cx="3563653" cy="2160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8968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34E5B-D5E8-36F5-57DA-A587F4064D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DD07A6-1764-5F0B-2966-269F453957D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9070C54-DA9C-7449-B3EF-B43AB8CB8AE0}"/>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18486760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B178F-FC8B-146E-CB1F-5C6BF3397B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C2358F-9069-251A-E59A-5B58F3090E3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13D23FB-A8A7-B55F-0AF8-DAF90DB6C21C}"/>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12781295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0DD85-9826-A811-C61F-E837C7294CF2}"/>
              </a:ext>
            </a:extLst>
          </p:cNvPr>
          <p:cNvSpPr>
            <a:spLocks noGrp="1"/>
          </p:cNvSpPr>
          <p:nvPr>
            <p:ph type="title"/>
          </p:nvPr>
        </p:nvSpPr>
        <p:spPr>
          <a:xfrm>
            <a:off x="1154954" y="337875"/>
            <a:ext cx="8761413" cy="706964"/>
          </a:xfrm>
        </p:spPr>
        <p:txBody>
          <a:bodyPr/>
          <a:lstStyle/>
          <a:p>
            <a:endParaRPr lang="en-US"/>
          </a:p>
        </p:txBody>
      </p:sp>
      <p:pic>
        <p:nvPicPr>
          <p:cNvPr id="3074" name="Picture 2">
            <a:extLst>
              <a:ext uri="{FF2B5EF4-FFF2-40B4-BE49-F238E27FC236}">
                <a16:creationId xmlns:a16="http://schemas.microsoft.com/office/drawing/2014/main" id="{74A0E339-D439-01E8-6226-F97262608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328738"/>
            <a:ext cx="7620000" cy="42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6722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C37-1372-959F-1924-1524F2D4A8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30672F-460D-02EE-3296-D1FBC0A2218A}"/>
              </a:ext>
            </a:extLst>
          </p:cNvPr>
          <p:cNvSpPr>
            <a:spLocks noGrp="1"/>
          </p:cNvSpPr>
          <p:nvPr>
            <p:ph idx="1"/>
          </p:nvPr>
        </p:nvSpPr>
        <p:spPr/>
        <p:txBody>
          <a:bodyPr/>
          <a:lstStyle/>
          <a:p>
            <a:endParaRPr lang="en-US"/>
          </a:p>
        </p:txBody>
      </p:sp>
      <p:pic>
        <p:nvPicPr>
          <p:cNvPr id="4098" name="Picture 2">
            <a:extLst>
              <a:ext uri="{FF2B5EF4-FFF2-40B4-BE49-F238E27FC236}">
                <a16:creationId xmlns:a16="http://schemas.microsoft.com/office/drawing/2014/main" id="{B9545923-5D71-AE7E-2785-1791375B6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95250"/>
            <a:ext cx="1190625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7370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F66F8-75B6-D67B-C02F-780AE4D3627C}"/>
              </a:ext>
            </a:extLst>
          </p:cNvPr>
          <p:cNvSpPr>
            <a:spLocks noGrp="1"/>
          </p:cNvSpPr>
          <p:nvPr>
            <p:ph type="title"/>
          </p:nvPr>
        </p:nvSpPr>
        <p:spPr/>
        <p:txBody>
          <a:bodyPr/>
          <a:lstStyle/>
          <a:p>
            <a:r>
              <a:rPr lang="en-US" dirty="0"/>
              <a:t>Staging area at times called index</a:t>
            </a:r>
          </a:p>
        </p:txBody>
      </p:sp>
      <p:sp>
        <p:nvSpPr>
          <p:cNvPr id="3" name="Content Placeholder 2">
            <a:extLst>
              <a:ext uri="{FF2B5EF4-FFF2-40B4-BE49-F238E27FC236}">
                <a16:creationId xmlns:a16="http://schemas.microsoft.com/office/drawing/2014/main" id="{9E1A2A50-2892-AC83-65C5-4A1992707785}"/>
              </a:ext>
            </a:extLst>
          </p:cNvPr>
          <p:cNvSpPr>
            <a:spLocks noGrp="1"/>
          </p:cNvSpPr>
          <p:nvPr>
            <p:ph idx="1"/>
          </p:nvPr>
        </p:nvSpPr>
        <p:spPr/>
        <p:txBody>
          <a:bodyPr/>
          <a:lstStyle/>
          <a:p>
            <a:endParaRPr lang="en-US"/>
          </a:p>
        </p:txBody>
      </p:sp>
      <p:pic>
        <p:nvPicPr>
          <p:cNvPr id="5122" name="Picture 2" descr="Index is the buffer before commit.">
            <a:extLst>
              <a:ext uri="{FF2B5EF4-FFF2-40B4-BE49-F238E27FC236}">
                <a16:creationId xmlns:a16="http://schemas.microsoft.com/office/drawing/2014/main" id="{FA8B71F0-EA53-23D3-316C-3E4BFD568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928" y="2750607"/>
            <a:ext cx="4286250" cy="313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186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7F41A5-5640-914B-6C9E-83A093AEFB4A}"/>
              </a:ext>
            </a:extLst>
          </p:cNvPr>
          <p:cNvSpPr>
            <a:spLocks noGrp="1"/>
          </p:cNvSpPr>
          <p:nvPr>
            <p:ph type="title"/>
          </p:nvPr>
        </p:nvSpPr>
        <p:spPr/>
        <p:txBody>
          <a:bodyPr/>
          <a:lstStyle/>
          <a:p>
            <a:r>
              <a:rPr lang="en-US" dirty="0"/>
              <a:t>commit</a:t>
            </a:r>
          </a:p>
        </p:txBody>
      </p:sp>
      <p:sp>
        <p:nvSpPr>
          <p:cNvPr id="5" name="Text Placeholder 4">
            <a:extLst>
              <a:ext uri="{FF2B5EF4-FFF2-40B4-BE49-F238E27FC236}">
                <a16:creationId xmlns:a16="http://schemas.microsoft.com/office/drawing/2014/main" id="{83F844BF-03C6-4857-BB44-23CB137A02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101190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6007D-FE7B-6120-5B35-79818B4173EA}"/>
              </a:ext>
            </a:extLst>
          </p:cNvPr>
          <p:cNvSpPr>
            <a:spLocks noGrp="1"/>
          </p:cNvSpPr>
          <p:nvPr>
            <p:ph type="title"/>
          </p:nvPr>
        </p:nvSpPr>
        <p:spPr/>
        <p:txBody>
          <a:bodyPr/>
          <a:lstStyle/>
          <a:p>
            <a:r>
              <a:rPr lang="en-US" dirty="0"/>
              <a:t>Git commit</a:t>
            </a:r>
          </a:p>
        </p:txBody>
      </p:sp>
      <p:sp>
        <p:nvSpPr>
          <p:cNvPr id="3" name="Content Placeholder 2">
            <a:extLst>
              <a:ext uri="{FF2B5EF4-FFF2-40B4-BE49-F238E27FC236}">
                <a16:creationId xmlns:a16="http://schemas.microsoft.com/office/drawing/2014/main" id="{0287F1E3-3D9E-6DB4-6AE4-A0057DD79652}"/>
              </a:ext>
            </a:extLst>
          </p:cNvPr>
          <p:cNvSpPr>
            <a:spLocks noGrp="1"/>
          </p:cNvSpPr>
          <p:nvPr>
            <p:ph idx="1"/>
          </p:nvPr>
        </p:nvSpPr>
        <p:spPr/>
        <p:txBody>
          <a:bodyPr>
            <a:normAutofit/>
          </a:bodyPr>
          <a:lstStyle/>
          <a:p>
            <a:r>
              <a:rPr lang="en-US" sz="3200" dirty="0"/>
              <a:t>The git commit command captures a snapshot of the project's currently staged changes. Committed snapshots can be thought of as “safe” versions of a project</a:t>
            </a:r>
          </a:p>
        </p:txBody>
      </p:sp>
    </p:spTree>
    <p:extLst>
      <p:ext uri="{BB962C8B-B14F-4D97-AF65-F5344CB8AC3E}">
        <p14:creationId xmlns:p14="http://schemas.microsoft.com/office/powerpoint/2010/main" val="1150235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99F7C-0E7E-F674-770A-C56D2C5C81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2E8BEE-6FD9-C00D-3A0E-96540B7088F7}"/>
              </a:ext>
            </a:extLst>
          </p:cNvPr>
          <p:cNvSpPr>
            <a:spLocks noGrp="1"/>
          </p:cNvSpPr>
          <p:nvPr>
            <p:ph idx="1"/>
          </p:nvPr>
        </p:nvSpPr>
        <p:spPr/>
        <p:txBody>
          <a:bodyPr/>
          <a:lstStyle/>
          <a:p>
            <a:pPr marL="0" indent="0">
              <a:buNone/>
            </a:pPr>
            <a:r>
              <a:rPr lang="en-US" dirty="0"/>
              <a:t>-m is for message</a:t>
            </a:r>
          </a:p>
          <a:p>
            <a:pPr marL="0" indent="0">
              <a:buNone/>
            </a:pPr>
            <a:r>
              <a:rPr lang="en-US" dirty="0"/>
              <a:t>Insertion means no</a:t>
            </a:r>
          </a:p>
          <a:p>
            <a:pPr marL="0" indent="0">
              <a:buNone/>
            </a:pPr>
            <a:r>
              <a:rPr lang="en-US" dirty="0"/>
              <a:t>Of lines inserted</a:t>
            </a:r>
          </a:p>
        </p:txBody>
      </p:sp>
      <p:pic>
        <p:nvPicPr>
          <p:cNvPr id="5" name="Picture 4">
            <a:extLst>
              <a:ext uri="{FF2B5EF4-FFF2-40B4-BE49-F238E27FC236}">
                <a16:creationId xmlns:a16="http://schemas.microsoft.com/office/drawing/2014/main" id="{0EC25ED7-B10B-6571-18A7-8D5D214902A4}"/>
              </a:ext>
            </a:extLst>
          </p:cNvPr>
          <p:cNvPicPr>
            <a:picLocks noChangeAspect="1"/>
          </p:cNvPicPr>
          <p:nvPr/>
        </p:nvPicPr>
        <p:blipFill>
          <a:blip r:embed="rId2"/>
          <a:stretch>
            <a:fillRect/>
          </a:stretch>
        </p:blipFill>
        <p:spPr>
          <a:xfrm>
            <a:off x="3823678" y="1856789"/>
            <a:ext cx="7820025" cy="4438650"/>
          </a:xfrm>
          <a:prstGeom prst="rect">
            <a:avLst/>
          </a:prstGeom>
        </p:spPr>
      </p:pic>
    </p:spTree>
    <p:extLst>
      <p:ext uri="{BB962C8B-B14F-4D97-AF65-F5344CB8AC3E}">
        <p14:creationId xmlns:p14="http://schemas.microsoft.com/office/powerpoint/2010/main" val="19343646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CCC4-BED7-324D-2E55-DCDEE0E6A0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8C2140-98BD-CB06-CDA6-1BB58104A055}"/>
              </a:ext>
            </a:extLst>
          </p:cNvPr>
          <p:cNvSpPr>
            <a:spLocks noGrp="1"/>
          </p:cNvSpPr>
          <p:nvPr>
            <p:ph idx="1"/>
          </p:nvPr>
        </p:nvSpPr>
        <p:spPr>
          <a:xfrm>
            <a:off x="1154954" y="2645703"/>
            <a:ext cx="10488749" cy="3416300"/>
          </a:xfrm>
        </p:spPr>
        <p:txBody>
          <a:bodyPr/>
          <a:lstStyle/>
          <a:p>
            <a:r>
              <a:rPr lang="en-US" dirty="0"/>
              <a:t>Every commit should be done after accomplishing some logical changes.</a:t>
            </a:r>
          </a:p>
          <a:p>
            <a:r>
              <a:rPr lang="en-US" dirty="0"/>
              <a:t>-m message will be visible to all people working on project , so be wise about it.</a:t>
            </a:r>
          </a:p>
          <a:p>
            <a:endParaRPr lang="en-US" dirty="0"/>
          </a:p>
        </p:txBody>
      </p:sp>
    </p:spTree>
    <p:extLst>
      <p:ext uri="{BB962C8B-B14F-4D97-AF65-F5344CB8AC3E}">
        <p14:creationId xmlns:p14="http://schemas.microsoft.com/office/powerpoint/2010/main" val="39468283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098E-5614-9839-A877-F3396E3EA6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8DE9B6-0F5F-3464-BF04-48C37C27FF5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89EB2CD-586A-0EAF-7811-BF65BBFC334A}"/>
              </a:ext>
            </a:extLst>
          </p:cNvPr>
          <p:cNvPicPr>
            <a:picLocks noChangeAspect="1"/>
          </p:cNvPicPr>
          <p:nvPr/>
        </p:nvPicPr>
        <p:blipFill>
          <a:blip r:embed="rId2"/>
          <a:stretch>
            <a:fillRect/>
          </a:stretch>
        </p:blipFill>
        <p:spPr>
          <a:xfrm>
            <a:off x="1021592" y="1435637"/>
            <a:ext cx="9839325" cy="4524375"/>
          </a:xfrm>
          <a:prstGeom prst="rect">
            <a:avLst/>
          </a:prstGeom>
        </p:spPr>
      </p:pic>
    </p:spTree>
    <p:extLst>
      <p:ext uri="{BB962C8B-B14F-4D97-AF65-F5344CB8AC3E}">
        <p14:creationId xmlns:p14="http://schemas.microsoft.com/office/powerpoint/2010/main" val="894701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AE9E0-5DD8-4D8F-42EC-AE2F9CBD0D42}"/>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B42C7D50-D1AC-1F6D-309D-66E943AD0B4A}"/>
              </a:ext>
            </a:extLst>
          </p:cNvPr>
          <p:cNvSpPr>
            <a:spLocks noGrp="1"/>
          </p:cNvSpPr>
          <p:nvPr>
            <p:ph idx="1"/>
          </p:nvPr>
        </p:nvSpPr>
        <p:spPr/>
        <p:txBody>
          <a:bodyPr/>
          <a:lstStyle/>
          <a:p>
            <a:endParaRPr lang="en-PK" dirty="0"/>
          </a:p>
        </p:txBody>
      </p:sp>
      <p:pic>
        <p:nvPicPr>
          <p:cNvPr id="3074" name="Picture 2">
            <a:extLst>
              <a:ext uri="{FF2B5EF4-FFF2-40B4-BE49-F238E27FC236}">
                <a16:creationId xmlns:a16="http://schemas.microsoft.com/office/drawing/2014/main" id="{44136CFC-11D1-DAB9-20AA-DBB46A420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4609" y="3056708"/>
            <a:ext cx="5946627" cy="360534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F84586A-5211-831E-0B30-0EAAD100AD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297" y="2055812"/>
            <a:ext cx="6667500"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8140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C927C-8E73-1577-5B0F-91948BA1B1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197DEA-1D4A-7FD4-74D5-D647F0EE96B6}"/>
              </a:ext>
            </a:extLst>
          </p:cNvPr>
          <p:cNvSpPr>
            <a:spLocks noGrp="1"/>
          </p:cNvSpPr>
          <p:nvPr>
            <p:ph idx="1"/>
          </p:nvPr>
        </p:nvSpPr>
        <p:spPr>
          <a:xfrm>
            <a:off x="745588" y="2603500"/>
            <a:ext cx="10898115" cy="3416300"/>
          </a:xfrm>
        </p:spPr>
        <p:txBody>
          <a:bodyPr/>
          <a:lstStyle/>
          <a:p>
            <a:pPr marL="0" indent="0">
              <a:buNone/>
            </a:pPr>
            <a:r>
              <a:rPr lang="en-US" dirty="0"/>
              <a:t>-a means all files that have </a:t>
            </a:r>
          </a:p>
          <a:p>
            <a:pPr marL="0" indent="0">
              <a:buNone/>
            </a:pPr>
            <a:r>
              <a:rPr lang="en-US" dirty="0"/>
              <a:t>Been modified in this case </a:t>
            </a:r>
          </a:p>
          <a:p>
            <a:pPr marL="0" indent="0">
              <a:buNone/>
            </a:pPr>
            <a:r>
              <a:rPr lang="en-US" dirty="0"/>
              <a:t>It is a single file.</a:t>
            </a:r>
          </a:p>
          <a:p>
            <a:pPr marL="0" indent="0">
              <a:buNone/>
            </a:pPr>
            <a:r>
              <a:rPr lang="en-US" dirty="0"/>
              <a:t>Here we are skipping add</a:t>
            </a:r>
          </a:p>
          <a:p>
            <a:pPr marL="0" indent="0">
              <a:buNone/>
            </a:pPr>
            <a:r>
              <a:rPr lang="en-US" dirty="0"/>
              <a:t>Command (means no </a:t>
            </a:r>
          </a:p>
          <a:p>
            <a:pPr marL="0" indent="0">
              <a:buNone/>
            </a:pPr>
            <a:r>
              <a:rPr lang="en-US" dirty="0"/>
              <a:t>Staging :not recommended</a:t>
            </a:r>
          </a:p>
          <a:p>
            <a:pPr marL="0" indent="0">
              <a:buNone/>
            </a:pPr>
            <a:r>
              <a:rPr lang="en-US" dirty="0"/>
              <a:t>)and directly Committing</a:t>
            </a:r>
          </a:p>
          <a:p>
            <a:pPr marL="0" indent="0">
              <a:buNone/>
            </a:pPr>
            <a:endParaRPr lang="en-US" dirty="0"/>
          </a:p>
        </p:txBody>
      </p:sp>
      <p:pic>
        <p:nvPicPr>
          <p:cNvPr id="5" name="Picture 4">
            <a:extLst>
              <a:ext uri="{FF2B5EF4-FFF2-40B4-BE49-F238E27FC236}">
                <a16:creationId xmlns:a16="http://schemas.microsoft.com/office/drawing/2014/main" id="{0CC2AACE-D4C1-73C1-A9C1-C285DF30778C}"/>
              </a:ext>
            </a:extLst>
          </p:cNvPr>
          <p:cNvPicPr>
            <a:picLocks noChangeAspect="1"/>
          </p:cNvPicPr>
          <p:nvPr/>
        </p:nvPicPr>
        <p:blipFill>
          <a:blip r:embed="rId2"/>
          <a:stretch>
            <a:fillRect/>
          </a:stretch>
        </p:blipFill>
        <p:spPr>
          <a:xfrm>
            <a:off x="4371975" y="2529645"/>
            <a:ext cx="7820025" cy="4438650"/>
          </a:xfrm>
          <a:prstGeom prst="rect">
            <a:avLst/>
          </a:prstGeom>
        </p:spPr>
      </p:pic>
    </p:spTree>
    <p:extLst>
      <p:ext uri="{BB962C8B-B14F-4D97-AF65-F5344CB8AC3E}">
        <p14:creationId xmlns:p14="http://schemas.microsoft.com/office/powerpoint/2010/main" val="28311794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0F77-0329-D029-F905-EBD95880B5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CAFAA1-F070-AF3D-3D0E-A638B4C9CF83}"/>
              </a:ext>
            </a:extLst>
          </p:cNvPr>
          <p:cNvSpPr>
            <a:spLocks noGrp="1"/>
          </p:cNvSpPr>
          <p:nvPr>
            <p:ph idx="1"/>
          </p:nvPr>
        </p:nvSpPr>
        <p:spPr/>
        <p:txBody>
          <a:bodyPr/>
          <a:lstStyle/>
          <a:p>
            <a:pPr marL="0" indent="0">
              <a:buNone/>
            </a:pPr>
            <a:r>
              <a:rPr lang="en-US" dirty="0"/>
              <a:t>Deletion is appearing</a:t>
            </a:r>
          </a:p>
          <a:p>
            <a:pPr marL="0" indent="0">
              <a:buNone/>
            </a:pPr>
            <a:r>
              <a:rPr lang="en-US" dirty="0"/>
              <a:t>Because I manually</a:t>
            </a:r>
          </a:p>
          <a:p>
            <a:pPr marL="0" indent="0">
              <a:buNone/>
            </a:pPr>
            <a:r>
              <a:rPr lang="en-US" dirty="0"/>
              <a:t>Created a notepad file</a:t>
            </a:r>
          </a:p>
          <a:p>
            <a:pPr marL="0" indent="0">
              <a:buNone/>
            </a:pPr>
            <a:r>
              <a:rPr lang="en-US" dirty="0"/>
              <a:t>And deleted it using</a:t>
            </a:r>
          </a:p>
          <a:p>
            <a:pPr marL="0" indent="0">
              <a:buNone/>
            </a:pPr>
            <a:r>
              <a:rPr lang="en-US" dirty="0"/>
              <a:t>Windows explorer earlier.</a:t>
            </a:r>
          </a:p>
        </p:txBody>
      </p:sp>
      <p:pic>
        <p:nvPicPr>
          <p:cNvPr id="5" name="Picture 4">
            <a:extLst>
              <a:ext uri="{FF2B5EF4-FFF2-40B4-BE49-F238E27FC236}">
                <a16:creationId xmlns:a16="http://schemas.microsoft.com/office/drawing/2014/main" id="{BA6F9738-EE41-880D-C83C-E5E7B74A8E97}"/>
              </a:ext>
            </a:extLst>
          </p:cNvPr>
          <p:cNvPicPr>
            <a:picLocks noChangeAspect="1"/>
          </p:cNvPicPr>
          <p:nvPr/>
        </p:nvPicPr>
        <p:blipFill>
          <a:blip r:embed="rId2"/>
          <a:stretch>
            <a:fillRect/>
          </a:stretch>
        </p:blipFill>
        <p:spPr>
          <a:xfrm>
            <a:off x="4371975" y="2419350"/>
            <a:ext cx="7820025" cy="4438650"/>
          </a:xfrm>
          <a:prstGeom prst="rect">
            <a:avLst/>
          </a:prstGeom>
        </p:spPr>
      </p:pic>
    </p:spTree>
    <p:extLst>
      <p:ext uri="{BB962C8B-B14F-4D97-AF65-F5344CB8AC3E}">
        <p14:creationId xmlns:p14="http://schemas.microsoft.com/office/powerpoint/2010/main" val="33113627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25889-9FC5-F293-40AB-098F4E01D6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DEE39A-0867-ECF4-35D3-6A5CB7C5A610}"/>
              </a:ext>
            </a:extLst>
          </p:cNvPr>
          <p:cNvSpPr>
            <a:spLocks noGrp="1"/>
          </p:cNvSpPr>
          <p:nvPr>
            <p:ph idx="1"/>
          </p:nvPr>
        </p:nvSpPr>
        <p:spPr/>
        <p:txBody>
          <a:bodyPr/>
          <a:lstStyle/>
          <a:p>
            <a:r>
              <a:rPr lang="en-US" dirty="0"/>
              <a:t>Remove about file</a:t>
            </a:r>
          </a:p>
          <a:p>
            <a:pPr marL="0" indent="0">
              <a:buNone/>
            </a:pPr>
            <a:r>
              <a:rPr lang="en-US" dirty="0"/>
              <a:t>For whatever reasons</a:t>
            </a:r>
          </a:p>
          <a:p>
            <a:pPr marL="0" indent="0">
              <a:buNone/>
            </a:pPr>
            <a:endParaRPr lang="en-US" dirty="0"/>
          </a:p>
        </p:txBody>
      </p:sp>
      <p:pic>
        <p:nvPicPr>
          <p:cNvPr id="5" name="Picture 4">
            <a:extLst>
              <a:ext uri="{FF2B5EF4-FFF2-40B4-BE49-F238E27FC236}">
                <a16:creationId xmlns:a16="http://schemas.microsoft.com/office/drawing/2014/main" id="{C5BFD940-3AA6-3DE9-7B74-BF77BDF7869D}"/>
              </a:ext>
            </a:extLst>
          </p:cNvPr>
          <p:cNvPicPr>
            <a:picLocks noChangeAspect="1"/>
          </p:cNvPicPr>
          <p:nvPr/>
        </p:nvPicPr>
        <p:blipFill>
          <a:blip r:embed="rId2"/>
          <a:stretch>
            <a:fillRect/>
          </a:stretch>
        </p:blipFill>
        <p:spPr>
          <a:xfrm>
            <a:off x="3989019" y="1680632"/>
            <a:ext cx="7820025" cy="4438650"/>
          </a:xfrm>
          <a:prstGeom prst="rect">
            <a:avLst/>
          </a:prstGeom>
        </p:spPr>
      </p:pic>
    </p:spTree>
    <p:extLst>
      <p:ext uri="{BB962C8B-B14F-4D97-AF65-F5344CB8AC3E}">
        <p14:creationId xmlns:p14="http://schemas.microsoft.com/office/powerpoint/2010/main" val="19113127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45DA7-70F4-2AD3-ABFE-751BC2D7FD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5217A2-1C70-18A0-4F4E-E2A9C7D9071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8973400-9163-52A7-EFFB-F90D0B7D9472}"/>
              </a:ext>
            </a:extLst>
          </p:cNvPr>
          <p:cNvPicPr>
            <a:picLocks noChangeAspect="1"/>
          </p:cNvPicPr>
          <p:nvPr/>
        </p:nvPicPr>
        <p:blipFill rotWithShape="1">
          <a:blip r:embed="rId3"/>
          <a:srcRect l="16310" t="5413" r="34269" b="-5413"/>
          <a:stretch/>
        </p:blipFill>
        <p:spPr>
          <a:xfrm>
            <a:off x="1154954" y="838200"/>
            <a:ext cx="6025438" cy="6497640"/>
          </a:xfrm>
          <a:prstGeom prst="rect">
            <a:avLst/>
          </a:prstGeom>
        </p:spPr>
      </p:pic>
    </p:spTree>
    <p:extLst>
      <p:ext uri="{BB962C8B-B14F-4D97-AF65-F5344CB8AC3E}">
        <p14:creationId xmlns:p14="http://schemas.microsoft.com/office/powerpoint/2010/main" val="12042101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240B0-D645-8E83-8B10-B66FCBB1F9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CB9907-86C7-FE42-7759-F7C127BD3CB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BB14A39-8580-7021-7713-343C03ED1B61}"/>
              </a:ext>
            </a:extLst>
          </p:cNvPr>
          <p:cNvPicPr>
            <a:picLocks noChangeAspect="1"/>
          </p:cNvPicPr>
          <p:nvPr/>
        </p:nvPicPr>
        <p:blipFill>
          <a:blip r:embed="rId2"/>
          <a:stretch>
            <a:fillRect/>
          </a:stretch>
        </p:blipFill>
        <p:spPr>
          <a:xfrm>
            <a:off x="427526" y="384174"/>
            <a:ext cx="10207649" cy="5793867"/>
          </a:xfrm>
          <a:prstGeom prst="rect">
            <a:avLst/>
          </a:prstGeom>
        </p:spPr>
      </p:pic>
    </p:spTree>
    <p:extLst>
      <p:ext uri="{BB962C8B-B14F-4D97-AF65-F5344CB8AC3E}">
        <p14:creationId xmlns:p14="http://schemas.microsoft.com/office/powerpoint/2010/main" val="33534117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D07A2-4EE7-23ED-9EAF-A957A4A612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E5FD65-730B-8D82-195D-FBEE25DC2C85}"/>
              </a:ext>
            </a:extLst>
          </p:cNvPr>
          <p:cNvSpPr>
            <a:spLocks noGrp="1"/>
          </p:cNvSpPr>
          <p:nvPr>
            <p:ph idx="1"/>
          </p:nvPr>
        </p:nvSpPr>
        <p:spPr/>
        <p:txBody>
          <a:bodyPr/>
          <a:lstStyle/>
          <a:p>
            <a:r>
              <a:rPr lang="en-US" dirty="0"/>
              <a:t>File is removed from working directory but still in staging area.</a:t>
            </a:r>
          </a:p>
          <a:p>
            <a:r>
              <a:rPr lang="en-US" dirty="0"/>
              <a:t>-ls means list</a:t>
            </a:r>
          </a:p>
        </p:txBody>
      </p:sp>
      <p:pic>
        <p:nvPicPr>
          <p:cNvPr id="5" name="Picture 4">
            <a:extLst>
              <a:ext uri="{FF2B5EF4-FFF2-40B4-BE49-F238E27FC236}">
                <a16:creationId xmlns:a16="http://schemas.microsoft.com/office/drawing/2014/main" id="{A3FA8F92-57C4-72AF-5EDC-AC383DA34E17}"/>
              </a:ext>
            </a:extLst>
          </p:cNvPr>
          <p:cNvPicPr>
            <a:picLocks noChangeAspect="1"/>
          </p:cNvPicPr>
          <p:nvPr/>
        </p:nvPicPr>
        <p:blipFill>
          <a:blip r:embed="rId2"/>
          <a:stretch>
            <a:fillRect/>
          </a:stretch>
        </p:blipFill>
        <p:spPr>
          <a:xfrm>
            <a:off x="0" y="180180"/>
            <a:ext cx="12192000" cy="6497640"/>
          </a:xfrm>
          <a:prstGeom prst="rect">
            <a:avLst/>
          </a:prstGeom>
        </p:spPr>
      </p:pic>
      <p:sp>
        <p:nvSpPr>
          <p:cNvPr id="6" name="Rectangle 5">
            <a:extLst>
              <a:ext uri="{FF2B5EF4-FFF2-40B4-BE49-F238E27FC236}">
                <a16:creationId xmlns:a16="http://schemas.microsoft.com/office/drawing/2014/main" id="{E35FC0C4-8DA0-9C44-3EDF-E0C2224DB727}"/>
              </a:ext>
            </a:extLst>
          </p:cNvPr>
          <p:cNvSpPr/>
          <p:nvPr/>
        </p:nvSpPr>
        <p:spPr>
          <a:xfrm>
            <a:off x="-42204" y="4080089"/>
            <a:ext cx="6358597" cy="7069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929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FFA1-BD45-42D5-D8B5-2C79412E68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87CD69-7F9C-09A4-7B80-2C557603A58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92F891D-B008-CA75-D3B5-DE1429FD36D9}"/>
              </a:ext>
            </a:extLst>
          </p:cNvPr>
          <p:cNvPicPr>
            <a:picLocks noChangeAspect="1"/>
          </p:cNvPicPr>
          <p:nvPr/>
        </p:nvPicPr>
        <p:blipFill>
          <a:blip r:embed="rId2"/>
          <a:stretch>
            <a:fillRect/>
          </a:stretch>
        </p:blipFill>
        <p:spPr>
          <a:xfrm>
            <a:off x="0" y="180180"/>
            <a:ext cx="12192000" cy="6497640"/>
          </a:xfrm>
          <a:prstGeom prst="rect">
            <a:avLst/>
          </a:prstGeom>
        </p:spPr>
      </p:pic>
      <p:sp>
        <p:nvSpPr>
          <p:cNvPr id="6" name="TextBox 5">
            <a:extLst>
              <a:ext uri="{FF2B5EF4-FFF2-40B4-BE49-F238E27FC236}">
                <a16:creationId xmlns:a16="http://schemas.microsoft.com/office/drawing/2014/main" id="{9D241AA2-F45A-35DF-4F00-B9A992A5F124}"/>
              </a:ext>
            </a:extLst>
          </p:cNvPr>
          <p:cNvSpPr txBox="1"/>
          <p:nvPr/>
        </p:nvSpPr>
        <p:spPr>
          <a:xfrm flipH="1">
            <a:off x="1969477" y="5598942"/>
            <a:ext cx="10044332" cy="369332"/>
          </a:xfrm>
          <a:prstGeom prst="rect">
            <a:avLst/>
          </a:prstGeom>
          <a:noFill/>
        </p:spPr>
        <p:txBody>
          <a:bodyPr wrap="square" rtlCol="0">
            <a:spAutoFit/>
          </a:bodyPr>
          <a:lstStyle/>
          <a:p>
            <a:r>
              <a:rPr lang="en-US" dirty="0">
                <a:solidFill>
                  <a:srgbClr val="FFFF00"/>
                </a:solidFill>
              </a:rPr>
              <a:t>now the changes will be staged</a:t>
            </a:r>
          </a:p>
        </p:txBody>
      </p:sp>
    </p:spTree>
    <p:extLst>
      <p:ext uri="{BB962C8B-B14F-4D97-AF65-F5344CB8AC3E}">
        <p14:creationId xmlns:p14="http://schemas.microsoft.com/office/powerpoint/2010/main" val="320207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91878-720D-6D9C-7D42-8409C0D555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189169-6FB7-44D8-EAA0-1F0FC40A8E2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9733742-9DFF-B9EF-2177-34D2454A207E}"/>
              </a:ext>
            </a:extLst>
          </p:cNvPr>
          <p:cNvPicPr>
            <a:picLocks noChangeAspect="1"/>
          </p:cNvPicPr>
          <p:nvPr/>
        </p:nvPicPr>
        <p:blipFill>
          <a:blip r:embed="rId2"/>
          <a:stretch>
            <a:fillRect/>
          </a:stretch>
        </p:blipFill>
        <p:spPr>
          <a:xfrm>
            <a:off x="0" y="180180"/>
            <a:ext cx="12192000" cy="6497640"/>
          </a:xfrm>
          <a:prstGeom prst="rect">
            <a:avLst/>
          </a:prstGeom>
        </p:spPr>
      </p:pic>
      <p:sp>
        <p:nvSpPr>
          <p:cNvPr id="6" name="Rectangle 5">
            <a:extLst>
              <a:ext uri="{FF2B5EF4-FFF2-40B4-BE49-F238E27FC236}">
                <a16:creationId xmlns:a16="http://schemas.microsoft.com/office/drawing/2014/main" id="{3789A6C6-018A-3785-AE2C-538437B545DB}"/>
              </a:ext>
            </a:extLst>
          </p:cNvPr>
          <p:cNvSpPr/>
          <p:nvPr/>
        </p:nvSpPr>
        <p:spPr>
          <a:xfrm>
            <a:off x="0" y="5312836"/>
            <a:ext cx="6358597" cy="7069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75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95E7-B648-7F65-4F13-F8E1AA2325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50256E-E691-899E-0417-8B7A4158F49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60C55E3-D3A7-001F-2D64-C543CBD9D9B0}"/>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12268409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8A51-E282-CC45-31F8-2A1F85444F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A8995A-9C32-5D70-2D07-A354ED69096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9B6844C-AF77-F432-5B36-19672D169079}"/>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334221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0456-3208-04CC-37ED-116E3D4DA65C}"/>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3E950F65-60F8-353D-BDCA-8EB249208CCE}"/>
              </a:ext>
            </a:extLst>
          </p:cNvPr>
          <p:cNvSpPr>
            <a:spLocks noGrp="1"/>
          </p:cNvSpPr>
          <p:nvPr>
            <p:ph idx="1"/>
          </p:nvPr>
        </p:nvSpPr>
        <p:spPr/>
        <p:txBody>
          <a:bodyPr/>
          <a:lstStyle/>
          <a:p>
            <a:endParaRPr lang="en-PK" dirty="0"/>
          </a:p>
        </p:txBody>
      </p:sp>
      <p:pic>
        <p:nvPicPr>
          <p:cNvPr id="4098" name="Picture 2">
            <a:extLst>
              <a:ext uri="{FF2B5EF4-FFF2-40B4-BE49-F238E27FC236}">
                <a16:creationId xmlns:a16="http://schemas.microsoft.com/office/drawing/2014/main" id="{275C1D8F-7B28-962A-555E-687884983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495" y="2329135"/>
            <a:ext cx="6667500" cy="13811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BE30EAE-8F30-2D5C-CFB1-D2A809FF6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8182" y="3169965"/>
            <a:ext cx="515302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0554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ECC0A-D0FC-910B-B02F-79C8A47DCE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094674C-19CC-FDB0-5541-EBE4C531118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E2E1AFD-203F-FA77-B32C-1E524A7D5648}"/>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24988944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A7AD0-5CDF-C007-5DAD-7872E61EDD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9964FA-3057-4F5F-88DF-72405024053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D0ABA46-ABFD-F78F-6E25-84CAEFFB89D1}"/>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32406952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DD97-406A-AA06-33CB-F38CEC8B1F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36B04B-F623-5B6C-ACF8-3F8BB82B434E}"/>
              </a:ext>
            </a:extLst>
          </p:cNvPr>
          <p:cNvSpPr>
            <a:spLocks noGrp="1"/>
          </p:cNvSpPr>
          <p:nvPr>
            <p:ph idx="1"/>
          </p:nvPr>
        </p:nvSpPr>
        <p:spPr/>
        <p:txBody>
          <a:bodyPr/>
          <a:lstStyle/>
          <a:p>
            <a:r>
              <a:rPr lang="en-US" dirty="0"/>
              <a:t>If we type </a:t>
            </a:r>
          </a:p>
          <a:p>
            <a:pPr marL="457200" lvl="1" indent="0">
              <a:buNone/>
            </a:pPr>
            <a:r>
              <a:rPr lang="en-US" dirty="0"/>
              <a:t>git rm example.html</a:t>
            </a:r>
          </a:p>
          <a:p>
            <a:pPr marL="457200" lvl="1" indent="0">
              <a:buNone/>
            </a:pPr>
            <a:endParaRPr lang="en-US" dirty="0"/>
          </a:p>
          <a:p>
            <a:pPr marL="457200" lvl="1" indent="0">
              <a:buNone/>
            </a:pPr>
            <a:r>
              <a:rPr lang="en-US" dirty="0"/>
              <a:t>It will remove from directory as well as staging area , (in this case no need of add command and then commit command).</a:t>
            </a:r>
          </a:p>
        </p:txBody>
      </p:sp>
    </p:spTree>
    <p:extLst>
      <p:ext uri="{BB962C8B-B14F-4D97-AF65-F5344CB8AC3E}">
        <p14:creationId xmlns:p14="http://schemas.microsoft.com/office/powerpoint/2010/main" val="10858151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5DEF4-1DC9-627D-8467-C65C0AF8BF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68012E-369F-5325-A721-DDDC5034C2D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537DDC91-C5CF-EB4B-F799-685D07E12241}"/>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40290357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F48F-1D46-3522-1211-EA57E64C729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77EEC6-1053-D6CD-46CD-4050B51FD57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AABCD54-EBAF-A801-5987-CABDE7BA789A}"/>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37198826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F17F-D66E-A400-69F5-E7526E26CC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9D66F1-BAB4-5A40-E480-18167841C9F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8C8DC0E-410A-6C6F-5AED-ABAB7E7E6D0F}"/>
              </a:ext>
            </a:extLst>
          </p:cNvPr>
          <p:cNvPicPr>
            <a:picLocks noChangeAspect="1"/>
          </p:cNvPicPr>
          <p:nvPr/>
        </p:nvPicPr>
        <p:blipFill rotWithShape="1">
          <a:blip r:embed="rId2"/>
          <a:srcRect l="15462" r="30769" b="52977"/>
          <a:stretch/>
        </p:blipFill>
        <p:spPr>
          <a:xfrm>
            <a:off x="1154954" y="1256261"/>
            <a:ext cx="9619346" cy="4483357"/>
          </a:xfrm>
          <a:prstGeom prst="rect">
            <a:avLst/>
          </a:prstGeom>
        </p:spPr>
      </p:pic>
    </p:spTree>
    <p:extLst>
      <p:ext uri="{BB962C8B-B14F-4D97-AF65-F5344CB8AC3E}">
        <p14:creationId xmlns:p14="http://schemas.microsoft.com/office/powerpoint/2010/main" val="31833720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08F67-ABD2-C9BD-5BAF-EF97F9C278B1}"/>
              </a:ext>
            </a:extLst>
          </p:cNvPr>
          <p:cNvSpPr>
            <a:spLocks noGrp="1"/>
          </p:cNvSpPr>
          <p:nvPr>
            <p:ph type="title"/>
          </p:nvPr>
        </p:nvSpPr>
        <p:spPr/>
        <p:txBody>
          <a:bodyPr/>
          <a:lstStyle/>
          <a:p>
            <a:r>
              <a:rPr lang="en-US" dirty="0"/>
              <a:t>mv</a:t>
            </a:r>
          </a:p>
        </p:txBody>
      </p:sp>
      <p:sp>
        <p:nvSpPr>
          <p:cNvPr id="3" name="Content Placeholder 2">
            <a:extLst>
              <a:ext uri="{FF2B5EF4-FFF2-40B4-BE49-F238E27FC236}">
                <a16:creationId xmlns:a16="http://schemas.microsoft.com/office/drawing/2014/main" id="{B3141354-A5B3-5968-CA63-9D312F8D165E}"/>
              </a:ext>
            </a:extLst>
          </p:cNvPr>
          <p:cNvSpPr>
            <a:spLocks noGrp="1"/>
          </p:cNvSpPr>
          <p:nvPr>
            <p:ph idx="1"/>
          </p:nvPr>
        </p:nvSpPr>
        <p:spPr/>
        <p:txBody>
          <a:bodyPr/>
          <a:lstStyle/>
          <a:p>
            <a:r>
              <a:rPr lang="en-US" dirty="0"/>
              <a:t>Git move or mv helps us to rename or move files within a git repository without deleting its history. If we move or rename a file within a git repository then it thinks that a file is deleted and a new file is added.</a:t>
            </a:r>
          </a:p>
        </p:txBody>
      </p:sp>
    </p:spTree>
    <p:extLst>
      <p:ext uri="{BB962C8B-B14F-4D97-AF65-F5344CB8AC3E}">
        <p14:creationId xmlns:p14="http://schemas.microsoft.com/office/powerpoint/2010/main" val="20806494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0F700-408B-2DCA-551B-001B47986E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DA97F7-3AD9-605C-7E6B-F62D166AC3C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752EB26-C420-57B3-6A54-392DF0643BD0}"/>
              </a:ext>
            </a:extLst>
          </p:cNvPr>
          <p:cNvPicPr>
            <a:picLocks noChangeAspect="1"/>
          </p:cNvPicPr>
          <p:nvPr/>
        </p:nvPicPr>
        <p:blipFill rotWithShape="1">
          <a:blip r:embed="rId2"/>
          <a:srcRect r="2962" b="39987"/>
          <a:stretch/>
        </p:blipFill>
        <p:spPr>
          <a:xfrm>
            <a:off x="180535" y="653774"/>
            <a:ext cx="11830929" cy="3899451"/>
          </a:xfrm>
          <a:prstGeom prst="rect">
            <a:avLst/>
          </a:prstGeom>
        </p:spPr>
      </p:pic>
    </p:spTree>
    <p:extLst>
      <p:ext uri="{BB962C8B-B14F-4D97-AF65-F5344CB8AC3E}">
        <p14:creationId xmlns:p14="http://schemas.microsoft.com/office/powerpoint/2010/main" val="12956731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D11FB-9952-3B27-9ADA-5AB643B977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5FB18A-DAA3-B411-63CE-E93D0FEE555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87B6003-ABAA-F852-9AC1-D04EE0927CA7}"/>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38584000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04EB-B7AA-BDA7-9021-3CA4BD7462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AAE679-B43B-E618-034D-545BE24E7EB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D3C5094-9A57-680E-EA79-2F4DFF96217D}"/>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3979081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F00C3-8736-85C9-82C8-45B3BD2AABBB}"/>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1E8356F5-9A23-53ED-03D9-EA5A904D427E}"/>
              </a:ext>
            </a:extLst>
          </p:cNvPr>
          <p:cNvSpPr>
            <a:spLocks noGrp="1"/>
          </p:cNvSpPr>
          <p:nvPr>
            <p:ph idx="1"/>
          </p:nvPr>
        </p:nvSpPr>
        <p:spPr/>
        <p:txBody>
          <a:bodyPr>
            <a:normAutofit lnSpcReduction="10000"/>
          </a:bodyPr>
          <a:lstStyle/>
          <a:p>
            <a:r>
              <a:rPr lang="en-US" dirty="0"/>
              <a:t>Kebab case is the way to write compound words separated by hyphens (-) instead of using space. Generally, everything is written in lowercase. </a:t>
            </a:r>
          </a:p>
          <a:p>
            <a:r>
              <a:rPr lang="en-US" dirty="0"/>
              <a:t>Example: “what-is-kebab-case”.</a:t>
            </a:r>
          </a:p>
          <a:p>
            <a:endParaRPr lang="en-US" dirty="0"/>
          </a:p>
          <a:p>
            <a:pPr marL="0" indent="0">
              <a:buNone/>
            </a:pPr>
            <a:r>
              <a:rPr lang="en-US" dirty="0"/>
              <a:t>This writing style is widely used in SEO </a:t>
            </a:r>
          </a:p>
          <a:p>
            <a:pPr marL="0" indent="0">
              <a:buNone/>
            </a:pPr>
            <a:r>
              <a:rPr lang="en-US" dirty="0"/>
              <a:t>(Search Engine Optimization — technique used by</a:t>
            </a:r>
          </a:p>
          <a:p>
            <a:pPr marL="0" indent="0">
              <a:buNone/>
            </a:pPr>
            <a:r>
              <a:rPr lang="en-US" dirty="0"/>
              <a:t> software developers to optimize search engines) to</a:t>
            </a:r>
          </a:p>
          <a:p>
            <a:pPr marL="0" indent="0">
              <a:buNone/>
            </a:pPr>
            <a:r>
              <a:rPr lang="en-US" dirty="0"/>
              <a:t> create a “slug” in URLs. </a:t>
            </a:r>
          </a:p>
          <a:p>
            <a:pPr marL="0" indent="0">
              <a:buNone/>
            </a:pPr>
            <a:r>
              <a:rPr lang="en-US" dirty="0"/>
              <a:t>For example: www.xyx.com/home/user-profile</a:t>
            </a:r>
            <a:endParaRPr lang="en-PK" dirty="0"/>
          </a:p>
        </p:txBody>
      </p:sp>
      <p:pic>
        <p:nvPicPr>
          <p:cNvPr id="5122" name="Picture 2">
            <a:extLst>
              <a:ext uri="{FF2B5EF4-FFF2-40B4-BE49-F238E27FC236}">
                <a16:creationId xmlns:a16="http://schemas.microsoft.com/office/drawing/2014/main" id="{55B09DEC-2284-57A7-F1FC-67959AFFAC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542" r="17226"/>
          <a:stretch/>
        </p:blipFill>
        <p:spPr bwMode="auto">
          <a:xfrm>
            <a:off x="6905897" y="3566431"/>
            <a:ext cx="3944983"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362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9459E-531B-611C-AD05-1806319F00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981E8A-4840-8EC1-AFC4-A8EA5D3ED91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FC844FB-D8D0-F7E2-6CD7-0E9D0975CB38}"/>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20848662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40C1-B205-B2CC-25B7-770A37C6A7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869EDF-6804-CEFF-B3A2-DF3DBCA74F7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DEE6BE-B70B-8020-D570-6D49EE2B5A1E}"/>
              </a:ext>
            </a:extLst>
          </p:cNvPr>
          <p:cNvPicPr>
            <a:picLocks noChangeAspect="1"/>
          </p:cNvPicPr>
          <p:nvPr/>
        </p:nvPicPr>
        <p:blipFill>
          <a:blip r:embed="rId2"/>
          <a:stretch>
            <a:fillRect/>
          </a:stretch>
        </p:blipFill>
        <p:spPr>
          <a:xfrm>
            <a:off x="0" y="180180"/>
            <a:ext cx="12192000" cy="6497640"/>
          </a:xfrm>
          <a:prstGeom prst="rect">
            <a:avLst/>
          </a:prstGeom>
        </p:spPr>
      </p:pic>
      <p:sp>
        <p:nvSpPr>
          <p:cNvPr id="6" name="Rectangle 5">
            <a:extLst>
              <a:ext uri="{FF2B5EF4-FFF2-40B4-BE49-F238E27FC236}">
                <a16:creationId xmlns:a16="http://schemas.microsoft.com/office/drawing/2014/main" id="{FFE39645-990F-983E-8F0C-DF4A0AB43E87}"/>
              </a:ext>
            </a:extLst>
          </p:cNvPr>
          <p:cNvSpPr/>
          <p:nvPr/>
        </p:nvSpPr>
        <p:spPr>
          <a:xfrm>
            <a:off x="112542" y="5190978"/>
            <a:ext cx="10775852" cy="12801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3639CD6-0D64-39B1-B8A5-CBA4E257930C}"/>
              </a:ext>
            </a:extLst>
          </p:cNvPr>
          <p:cNvSpPr txBox="1"/>
          <p:nvPr/>
        </p:nvSpPr>
        <p:spPr>
          <a:xfrm>
            <a:off x="8363853" y="5561166"/>
            <a:ext cx="2241319" cy="6463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dirty="0"/>
              <a:t>Error due to space</a:t>
            </a:r>
          </a:p>
          <a:p>
            <a:r>
              <a:rPr lang="en-US" dirty="0"/>
              <a:t>- m</a:t>
            </a:r>
          </a:p>
        </p:txBody>
      </p:sp>
    </p:spTree>
    <p:extLst>
      <p:ext uri="{BB962C8B-B14F-4D97-AF65-F5344CB8AC3E}">
        <p14:creationId xmlns:p14="http://schemas.microsoft.com/office/powerpoint/2010/main" val="14043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D90D3-8D49-30F1-EC7F-F41E537130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93E04E-7324-5452-BA63-114626CA9AA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3CD82DF-6C6E-1987-4BD1-42380CE63E2C}"/>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16170164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61687-48A1-3331-44D7-0673DF9372D6}"/>
              </a:ext>
            </a:extLst>
          </p:cNvPr>
          <p:cNvSpPr>
            <a:spLocks noGrp="1"/>
          </p:cNvSpPr>
          <p:nvPr>
            <p:ph type="title"/>
          </p:nvPr>
        </p:nvSpPr>
        <p:spPr/>
        <p:txBody>
          <a:bodyPr/>
          <a:lstStyle/>
          <a:p>
            <a:r>
              <a:rPr lang="en-US" dirty="0"/>
              <a:t>Git log</a:t>
            </a:r>
          </a:p>
        </p:txBody>
      </p:sp>
      <p:sp>
        <p:nvSpPr>
          <p:cNvPr id="3" name="Text Placeholder 2">
            <a:extLst>
              <a:ext uri="{FF2B5EF4-FFF2-40B4-BE49-F238E27FC236}">
                <a16:creationId xmlns:a16="http://schemas.microsoft.com/office/drawing/2014/main" id="{2AA63C2F-FB77-5753-04FC-9D22EB072F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125294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747F9-D661-A9C2-AD0D-4EC1C1F7AD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8CBF4E-443E-F8ED-AFB2-A87D424EE02A}"/>
              </a:ext>
            </a:extLst>
          </p:cNvPr>
          <p:cNvSpPr>
            <a:spLocks noGrp="1"/>
          </p:cNvSpPr>
          <p:nvPr>
            <p:ph idx="1"/>
          </p:nvPr>
        </p:nvSpPr>
        <p:spPr/>
        <p:txBody>
          <a:bodyPr>
            <a:normAutofit/>
          </a:bodyPr>
          <a:lstStyle/>
          <a:p>
            <a:r>
              <a:rPr lang="en-US" sz="2400" dirty="0"/>
              <a:t>The git log command shows a default output for quickly reviewing the commit history. The default output includes the commit ID, commit author, developer email, commit date and commit message string for each commit on the active branch.</a:t>
            </a:r>
          </a:p>
        </p:txBody>
      </p:sp>
    </p:spTree>
    <p:extLst>
      <p:ext uri="{BB962C8B-B14F-4D97-AF65-F5344CB8AC3E}">
        <p14:creationId xmlns:p14="http://schemas.microsoft.com/office/powerpoint/2010/main" val="28400018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071-336F-1476-8ADB-5CF2357A14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695A7F-4368-C4FF-5FDD-1831B93C0D6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3CB5BED-C39B-B6B5-E354-A1C2D1AC162C}"/>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39548259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BF30-A79C-34C7-F647-137F04CF34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F20099-AF5F-6986-85E8-4CBB0795826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FDC6043-EDA7-B8A9-3F9E-5ADBB3F9E607}"/>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251397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238B-7693-2FD7-5383-FCD44D6125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F45A25-CF8F-9A14-2D84-A4FE1C1FFEF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485CADA-A05F-2098-AA7D-1D870909D254}"/>
              </a:ext>
            </a:extLst>
          </p:cNvPr>
          <p:cNvPicPr>
            <a:picLocks noChangeAspect="1"/>
          </p:cNvPicPr>
          <p:nvPr/>
        </p:nvPicPr>
        <p:blipFill>
          <a:blip r:embed="rId2"/>
          <a:stretch>
            <a:fillRect/>
          </a:stretch>
        </p:blipFill>
        <p:spPr>
          <a:xfrm>
            <a:off x="0" y="180180"/>
            <a:ext cx="12192000" cy="6497640"/>
          </a:xfrm>
          <a:prstGeom prst="rect">
            <a:avLst/>
          </a:prstGeom>
        </p:spPr>
      </p:pic>
      <p:sp>
        <p:nvSpPr>
          <p:cNvPr id="6" name="TextBox 5">
            <a:extLst>
              <a:ext uri="{FF2B5EF4-FFF2-40B4-BE49-F238E27FC236}">
                <a16:creationId xmlns:a16="http://schemas.microsoft.com/office/drawing/2014/main" id="{B8A5FCC5-EC9A-3FA8-0874-B4F1763ED834}"/>
              </a:ext>
            </a:extLst>
          </p:cNvPr>
          <p:cNvSpPr txBox="1"/>
          <p:nvPr/>
        </p:nvSpPr>
        <p:spPr>
          <a:xfrm>
            <a:off x="1154954" y="5359791"/>
            <a:ext cx="10014216" cy="369332"/>
          </a:xfrm>
          <a:prstGeom prst="rect">
            <a:avLst/>
          </a:prstGeom>
          <a:noFill/>
        </p:spPr>
        <p:txBody>
          <a:bodyPr wrap="none" rtlCol="0">
            <a:spAutoFit/>
          </a:bodyPr>
          <a:lstStyle/>
          <a:p>
            <a:r>
              <a:rPr lang="en-US" b="0" i="0" dirty="0">
                <a:solidFill>
                  <a:srgbClr val="E2EEFF"/>
                </a:solidFill>
                <a:effectLst/>
                <a:latin typeface="Google Sans"/>
              </a:rPr>
              <a:t>The </a:t>
            </a:r>
            <a:r>
              <a:rPr lang="en-US" b="0" i="0" dirty="0" err="1">
                <a:solidFill>
                  <a:srgbClr val="E2EEFF"/>
                </a:solidFill>
                <a:effectLst/>
                <a:latin typeface="Google Sans"/>
              </a:rPr>
              <a:t>oneline</a:t>
            </a:r>
            <a:r>
              <a:rPr lang="en-US" b="0" i="0" dirty="0">
                <a:solidFill>
                  <a:srgbClr val="E2EEFF"/>
                </a:solidFill>
                <a:effectLst/>
                <a:latin typeface="Google Sans"/>
              </a:rPr>
              <a:t> option is used to display the output as one commit per line</a:t>
            </a:r>
            <a:r>
              <a:rPr lang="en-US" b="0" i="0" dirty="0">
                <a:solidFill>
                  <a:srgbClr val="E8EAED"/>
                </a:solidFill>
                <a:effectLst/>
                <a:latin typeface="Google Sans"/>
              </a:rPr>
              <a:t>. It also shows the output in brief </a:t>
            </a:r>
            <a:endParaRPr lang="en-US" dirty="0"/>
          </a:p>
        </p:txBody>
      </p:sp>
    </p:spTree>
    <p:extLst>
      <p:ext uri="{BB962C8B-B14F-4D97-AF65-F5344CB8AC3E}">
        <p14:creationId xmlns:p14="http://schemas.microsoft.com/office/powerpoint/2010/main" val="348736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54FA3-B976-DBE5-58E4-79179D4644E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55F9468-4617-11CD-FFD2-F2AB643BA7E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B4DF416-26E7-7BD4-4D21-97FB45DECFEE}"/>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19549014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136A7-BF62-83DD-ADE1-C3E555FD20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BBD3A1-3F5F-E8B3-A098-0ADAC5884A7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12BCDDF-64B8-1669-F041-EB6199645392}"/>
              </a:ext>
            </a:extLst>
          </p:cNvPr>
          <p:cNvPicPr>
            <a:picLocks noChangeAspect="1"/>
          </p:cNvPicPr>
          <p:nvPr/>
        </p:nvPicPr>
        <p:blipFill>
          <a:blip r:embed="rId2"/>
          <a:stretch>
            <a:fillRect/>
          </a:stretch>
        </p:blipFill>
        <p:spPr>
          <a:xfrm>
            <a:off x="0" y="180180"/>
            <a:ext cx="12192000" cy="6497640"/>
          </a:xfrm>
          <a:prstGeom prst="rect">
            <a:avLst/>
          </a:prstGeom>
        </p:spPr>
      </p:pic>
      <p:sp>
        <p:nvSpPr>
          <p:cNvPr id="6" name="TextBox 5">
            <a:extLst>
              <a:ext uri="{FF2B5EF4-FFF2-40B4-BE49-F238E27FC236}">
                <a16:creationId xmlns:a16="http://schemas.microsoft.com/office/drawing/2014/main" id="{5390BD1D-9EEB-42B2-7C9A-32868E659D6E}"/>
              </a:ext>
            </a:extLst>
          </p:cNvPr>
          <p:cNvSpPr txBox="1"/>
          <p:nvPr/>
        </p:nvSpPr>
        <p:spPr>
          <a:xfrm>
            <a:off x="6399328" y="5650468"/>
            <a:ext cx="2512804" cy="369332"/>
          </a:xfrm>
          <a:prstGeom prst="rect">
            <a:avLst/>
          </a:prstGeom>
          <a:noFill/>
        </p:spPr>
        <p:txBody>
          <a:bodyPr wrap="none" rtlCol="0">
            <a:spAutoFit/>
          </a:bodyPr>
          <a:lstStyle/>
          <a:p>
            <a:r>
              <a:rPr lang="en-US" b="0" i="0" dirty="0">
                <a:solidFill>
                  <a:srgbClr val="E2EEFF"/>
                </a:solidFill>
                <a:effectLst/>
                <a:latin typeface="Google Sans"/>
              </a:rPr>
              <a:t>--reverse changes order </a:t>
            </a:r>
            <a:endParaRPr lang="en-US" dirty="0"/>
          </a:p>
        </p:txBody>
      </p:sp>
    </p:spTree>
    <p:extLst>
      <p:ext uri="{BB962C8B-B14F-4D97-AF65-F5344CB8AC3E}">
        <p14:creationId xmlns:p14="http://schemas.microsoft.com/office/powerpoint/2010/main" val="99040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30DC-B236-F1EA-BE37-43E14219F0FD}"/>
              </a:ext>
            </a:extLst>
          </p:cNvPr>
          <p:cNvSpPr>
            <a:spLocks noGrp="1"/>
          </p:cNvSpPr>
          <p:nvPr>
            <p:ph type="title"/>
          </p:nvPr>
        </p:nvSpPr>
        <p:spPr/>
        <p:txBody>
          <a:bodyPr/>
          <a:lstStyle/>
          <a:p>
            <a:r>
              <a:rPr lang="en-US" dirty="0"/>
              <a:t>Write it down in different coding styles </a:t>
            </a:r>
            <a:endParaRPr lang="en-PK" dirty="0"/>
          </a:p>
        </p:txBody>
      </p:sp>
      <p:sp>
        <p:nvSpPr>
          <p:cNvPr id="3" name="Content Placeholder 2">
            <a:extLst>
              <a:ext uri="{FF2B5EF4-FFF2-40B4-BE49-F238E27FC236}">
                <a16:creationId xmlns:a16="http://schemas.microsoft.com/office/drawing/2014/main" id="{EF3408AF-533C-373F-A367-F784DD6808C4}"/>
              </a:ext>
            </a:extLst>
          </p:cNvPr>
          <p:cNvSpPr>
            <a:spLocks noGrp="1"/>
          </p:cNvSpPr>
          <p:nvPr>
            <p:ph idx="1"/>
          </p:nvPr>
        </p:nvSpPr>
        <p:spPr/>
        <p:txBody>
          <a:bodyPr/>
          <a:lstStyle/>
          <a:p>
            <a:pPr marL="0" indent="0">
              <a:buNone/>
            </a:pPr>
            <a:r>
              <a:rPr lang="en-US" sz="1800" dirty="0"/>
              <a:t>class Dog extends Animal {</a:t>
            </a:r>
          </a:p>
          <a:p>
            <a:pPr marL="0" indent="0">
              <a:buNone/>
            </a:pPr>
            <a:r>
              <a:rPr lang="en-US" sz="1800" dirty="0"/>
              <a:t>  public function </a:t>
            </a:r>
            <a:r>
              <a:rPr lang="en-US" sz="1800" b="1" dirty="0" err="1"/>
              <a:t>makesound</a:t>
            </a:r>
            <a:r>
              <a:rPr lang="en-US" sz="1800" b="1" dirty="0"/>
              <a:t>() </a:t>
            </a:r>
            <a:r>
              <a:rPr lang="en-US" sz="1800" dirty="0"/>
              <a:t>{</a:t>
            </a:r>
          </a:p>
          <a:p>
            <a:pPr marL="0" indent="0">
              <a:buNone/>
            </a:pPr>
            <a:r>
              <a:rPr lang="en-US" sz="1800" dirty="0"/>
              <a:t>    echo "Woof! \n";</a:t>
            </a:r>
          </a:p>
          <a:p>
            <a:pPr marL="0" indent="0">
              <a:buNone/>
            </a:pPr>
            <a:r>
              <a:rPr lang="en-US" sz="1800" dirty="0"/>
              <a:t>  }</a:t>
            </a:r>
          </a:p>
          <a:p>
            <a:pPr marL="0" indent="0">
              <a:buNone/>
            </a:pPr>
            <a:r>
              <a:rPr lang="en-US" sz="1800" dirty="0"/>
              <a:t>}</a:t>
            </a:r>
          </a:p>
          <a:p>
            <a:endParaRPr lang="en-PK" dirty="0"/>
          </a:p>
        </p:txBody>
      </p:sp>
    </p:spTree>
    <p:extLst>
      <p:ext uri="{BB962C8B-B14F-4D97-AF65-F5344CB8AC3E}">
        <p14:creationId xmlns:p14="http://schemas.microsoft.com/office/powerpoint/2010/main" val="351789869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E3F46-611C-17A3-1D47-1F3C36B619C0}"/>
              </a:ext>
            </a:extLst>
          </p:cNvPr>
          <p:cNvSpPr>
            <a:spLocks noGrp="1"/>
          </p:cNvSpPr>
          <p:nvPr>
            <p:ph type="title"/>
          </p:nvPr>
        </p:nvSpPr>
        <p:spPr/>
        <p:txBody>
          <a:bodyPr/>
          <a:lstStyle/>
          <a:p>
            <a:r>
              <a:rPr lang="en-US" dirty="0"/>
              <a:t>What have we changed in a commit</a:t>
            </a:r>
          </a:p>
        </p:txBody>
      </p:sp>
      <p:sp>
        <p:nvSpPr>
          <p:cNvPr id="3" name="Text Placeholder 2">
            <a:extLst>
              <a:ext uri="{FF2B5EF4-FFF2-40B4-BE49-F238E27FC236}">
                <a16:creationId xmlns:a16="http://schemas.microsoft.com/office/drawing/2014/main" id="{7F3AE7F5-D952-6D0A-78E5-4295F3409C2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79375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15437-7DB9-E30D-132F-2DAABC4222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07D4B2-AA07-CC79-CEB4-134AC8E17208}"/>
              </a:ext>
            </a:extLst>
          </p:cNvPr>
          <p:cNvSpPr>
            <a:spLocks noGrp="1"/>
          </p:cNvSpPr>
          <p:nvPr>
            <p:ph idx="1"/>
          </p:nvPr>
        </p:nvSpPr>
        <p:spPr/>
        <p:txBody>
          <a:bodyPr/>
          <a:lstStyle/>
          <a:p>
            <a:r>
              <a:rPr lang="en-US" dirty="0"/>
              <a:t>git show</a:t>
            </a:r>
          </a:p>
        </p:txBody>
      </p:sp>
      <p:pic>
        <p:nvPicPr>
          <p:cNvPr id="5" name="Picture 4">
            <a:extLst>
              <a:ext uri="{FF2B5EF4-FFF2-40B4-BE49-F238E27FC236}">
                <a16:creationId xmlns:a16="http://schemas.microsoft.com/office/drawing/2014/main" id="{258C22B2-71B0-C704-2285-8614F91F0027}"/>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35308627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3960E-A011-EE30-7780-23281BC7BB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F7A291-34F9-52B4-9C4A-893C19BAE93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B412B00-FF43-4BCB-04E1-7379C239FDF2}"/>
              </a:ext>
            </a:extLst>
          </p:cNvPr>
          <p:cNvPicPr>
            <a:picLocks noChangeAspect="1"/>
          </p:cNvPicPr>
          <p:nvPr/>
        </p:nvPicPr>
        <p:blipFill>
          <a:blip r:embed="rId2"/>
          <a:stretch>
            <a:fillRect/>
          </a:stretch>
        </p:blipFill>
        <p:spPr>
          <a:xfrm>
            <a:off x="0" y="180180"/>
            <a:ext cx="12192000" cy="6497640"/>
          </a:xfrm>
          <a:prstGeom prst="rect">
            <a:avLst/>
          </a:prstGeom>
        </p:spPr>
      </p:pic>
      <p:sp>
        <p:nvSpPr>
          <p:cNvPr id="6" name="TextBox 5">
            <a:extLst>
              <a:ext uri="{FF2B5EF4-FFF2-40B4-BE49-F238E27FC236}">
                <a16:creationId xmlns:a16="http://schemas.microsoft.com/office/drawing/2014/main" id="{F674926D-5A5A-9669-345C-027434D9E44C}"/>
              </a:ext>
            </a:extLst>
          </p:cNvPr>
          <p:cNvSpPr txBox="1"/>
          <p:nvPr/>
        </p:nvSpPr>
        <p:spPr>
          <a:xfrm>
            <a:off x="1688123" y="2391508"/>
            <a:ext cx="3336170" cy="584775"/>
          </a:xfrm>
          <a:prstGeom prst="rect">
            <a:avLst/>
          </a:prstGeom>
          <a:noFill/>
        </p:spPr>
        <p:txBody>
          <a:bodyPr wrap="none" rtlCol="0">
            <a:spAutoFit/>
          </a:bodyPr>
          <a:lstStyle/>
          <a:p>
            <a:r>
              <a:rPr lang="en-US" sz="3200" dirty="0">
                <a:solidFill>
                  <a:srgbClr val="FFFF00"/>
                </a:solidFill>
              </a:rPr>
              <a:t>Using commit id</a:t>
            </a:r>
          </a:p>
        </p:txBody>
      </p:sp>
    </p:spTree>
    <p:extLst>
      <p:ext uri="{BB962C8B-B14F-4D97-AF65-F5344CB8AC3E}">
        <p14:creationId xmlns:p14="http://schemas.microsoft.com/office/powerpoint/2010/main" val="327316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088A5-1409-7B7C-79C0-F26D502AA0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F94A55-F897-21D3-1747-C2D2328F6E6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85C51B-6CE1-26CF-40A9-7F6CD5238F4A}"/>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17462608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412D72-0EFC-9E32-2499-654CD6A11D89}"/>
              </a:ext>
            </a:extLst>
          </p:cNvPr>
          <p:cNvSpPr>
            <a:spLocks noGrp="1"/>
          </p:cNvSpPr>
          <p:nvPr>
            <p:ph type="title"/>
          </p:nvPr>
        </p:nvSpPr>
        <p:spPr/>
        <p:txBody>
          <a:bodyPr/>
          <a:lstStyle/>
          <a:p>
            <a:r>
              <a:rPr lang="en-US" dirty="0"/>
              <a:t>Git restore (simply undo)</a:t>
            </a:r>
          </a:p>
        </p:txBody>
      </p:sp>
      <p:sp>
        <p:nvSpPr>
          <p:cNvPr id="5" name="Text Placeholder 4">
            <a:extLst>
              <a:ext uri="{FF2B5EF4-FFF2-40B4-BE49-F238E27FC236}">
                <a16:creationId xmlns:a16="http://schemas.microsoft.com/office/drawing/2014/main" id="{359E43E1-256F-57DF-7357-4E9884DC75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12562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4050C-CC3F-A61D-A219-2E21DFDB98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94972D-48BA-6D20-475C-1E998F32FC33}"/>
              </a:ext>
            </a:extLst>
          </p:cNvPr>
          <p:cNvSpPr>
            <a:spLocks noGrp="1"/>
          </p:cNvSpPr>
          <p:nvPr>
            <p:ph idx="1"/>
          </p:nvPr>
        </p:nvSpPr>
        <p:spPr/>
        <p:txBody>
          <a:bodyPr/>
          <a:lstStyle/>
          <a:p>
            <a:r>
              <a:rPr lang="en-US" dirty="0"/>
              <a:t>The "restore" command helps to </a:t>
            </a:r>
            <a:r>
              <a:rPr lang="en-US" dirty="0" err="1"/>
              <a:t>unstage</a:t>
            </a:r>
            <a:r>
              <a:rPr lang="en-US" dirty="0"/>
              <a:t> or even discard uncommitted local changes.</a:t>
            </a:r>
          </a:p>
        </p:txBody>
      </p:sp>
    </p:spTree>
    <p:extLst>
      <p:ext uri="{BB962C8B-B14F-4D97-AF65-F5344CB8AC3E}">
        <p14:creationId xmlns:p14="http://schemas.microsoft.com/office/powerpoint/2010/main" val="27827052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8A548-CF37-2F80-47E9-46EBA23560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3DA6AA-54A7-EADE-8C0F-F4126A9FEF1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601597E-7A20-1A09-E855-6692E6FBA2C9}"/>
              </a:ext>
            </a:extLst>
          </p:cNvPr>
          <p:cNvPicPr>
            <a:picLocks noChangeAspect="1"/>
          </p:cNvPicPr>
          <p:nvPr/>
        </p:nvPicPr>
        <p:blipFill>
          <a:blip r:embed="rId2"/>
          <a:stretch>
            <a:fillRect/>
          </a:stretch>
        </p:blipFill>
        <p:spPr>
          <a:xfrm>
            <a:off x="2185987" y="1209675"/>
            <a:ext cx="7820025" cy="4438650"/>
          </a:xfrm>
          <a:prstGeom prst="rect">
            <a:avLst/>
          </a:prstGeom>
        </p:spPr>
      </p:pic>
    </p:spTree>
    <p:extLst>
      <p:ext uri="{BB962C8B-B14F-4D97-AF65-F5344CB8AC3E}">
        <p14:creationId xmlns:p14="http://schemas.microsoft.com/office/powerpoint/2010/main" val="19352083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D2B3A-D4A6-2848-9DCB-15A8C6C828DF}"/>
              </a:ext>
            </a:extLst>
          </p:cNvPr>
          <p:cNvSpPr>
            <a:spLocks noGrp="1"/>
          </p:cNvSpPr>
          <p:nvPr>
            <p:ph type="title"/>
          </p:nvPr>
        </p:nvSpPr>
        <p:spPr/>
        <p:txBody>
          <a:bodyPr/>
          <a:lstStyle/>
          <a:p>
            <a:r>
              <a:rPr lang="en-US" dirty="0"/>
              <a:t>Some changes to contact file</a:t>
            </a:r>
          </a:p>
        </p:txBody>
      </p:sp>
      <p:sp>
        <p:nvSpPr>
          <p:cNvPr id="3" name="Content Placeholder 2">
            <a:extLst>
              <a:ext uri="{FF2B5EF4-FFF2-40B4-BE49-F238E27FC236}">
                <a16:creationId xmlns:a16="http://schemas.microsoft.com/office/drawing/2014/main" id="{67C0DAD7-463F-1C59-3672-23E3F274500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169BB14-B0C8-BC39-2F5E-15179BF313C5}"/>
              </a:ext>
            </a:extLst>
          </p:cNvPr>
          <p:cNvPicPr>
            <a:picLocks noChangeAspect="1"/>
          </p:cNvPicPr>
          <p:nvPr/>
        </p:nvPicPr>
        <p:blipFill>
          <a:blip r:embed="rId2"/>
          <a:stretch>
            <a:fillRect/>
          </a:stretch>
        </p:blipFill>
        <p:spPr>
          <a:xfrm>
            <a:off x="958570" y="2049462"/>
            <a:ext cx="9839325" cy="4524375"/>
          </a:xfrm>
          <a:prstGeom prst="rect">
            <a:avLst/>
          </a:prstGeom>
        </p:spPr>
      </p:pic>
    </p:spTree>
    <p:extLst>
      <p:ext uri="{BB962C8B-B14F-4D97-AF65-F5344CB8AC3E}">
        <p14:creationId xmlns:p14="http://schemas.microsoft.com/office/powerpoint/2010/main" val="7478940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8F2C2-3B24-3084-D906-1BCACC8912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20877F1-85ED-9144-1223-129C8ECAA5D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DE24E01-F678-D10A-3686-D89DE09CE576}"/>
              </a:ext>
            </a:extLst>
          </p:cNvPr>
          <p:cNvPicPr>
            <a:picLocks noChangeAspect="1"/>
          </p:cNvPicPr>
          <p:nvPr/>
        </p:nvPicPr>
        <p:blipFill>
          <a:blip r:embed="rId2"/>
          <a:stretch>
            <a:fillRect/>
          </a:stretch>
        </p:blipFill>
        <p:spPr>
          <a:xfrm>
            <a:off x="357187" y="384174"/>
            <a:ext cx="10679859" cy="6061893"/>
          </a:xfrm>
          <a:prstGeom prst="rect">
            <a:avLst/>
          </a:prstGeom>
        </p:spPr>
      </p:pic>
    </p:spTree>
    <p:extLst>
      <p:ext uri="{BB962C8B-B14F-4D97-AF65-F5344CB8AC3E}">
        <p14:creationId xmlns:p14="http://schemas.microsoft.com/office/powerpoint/2010/main" val="26324107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E4CC-F1D3-96CF-678E-E86A64285C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347883-3398-343D-A8A1-1EA39FE7EBE9}"/>
              </a:ext>
            </a:extLst>
          </p:cNvPr>
          <p:cNvSpPr>
            <a:spLocks noGrp="1"/>
          </p:cNvSpPr>
          <p:nvPr>
            <p:ph idx="1"/>
          </p:nvPr>
        </p:nvSpPr>
        <p:spPr/>
        <p:txBody>
          <a:bodyPr/>
          <a:lstStyle/>
          <a:p>
            <a:r>
              <a:rPr lang="en-US" dirty="0"/>
              <a:t>The changes are not in staging area , only in working directory.</a:t>
            </a:r>
          </a:p>
          <a:p>
            <a:endParaRPr lang="en-US" dirty="0"/>
          </a:p>
        </p:txBody>
      </p:sp>
    </p:spTree>
    <p:extLst>
      <p:ext uri="{BB962C8B-B14F-4D97-AF65-F5344CB8AC3E}">
        <p14:creationId xmlns:p14="http://schemas.microsoft.com/office/powerpoint/2010/main" val="2993706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D5153-4B01-7D60-28DB-B6FA63794A84}"/>
              </a:ext>
            </a:extLst>
          </p:cNvPr>
          <p:cNvSpPr>
            <a:spLocks noGrp="1"/>
          </p:cNvSpPr>
          <p:nvPr>
            <p:ph type="title"/>
          </p:nvPr>
        </p:nvSpPr>
        <p:spPr>
          <a:xfrm>
            <a:off x="1154954" y="973668"/>
            <a:ext cx="9704635" cy="706964"/>
          </a:xfrm>
        </p:spPr>
        <p:txBody>
          <a:bodyPr/>
          <a:lstStyle/>
          <a:p>
            <a:r>
              <a:rPr lang="en-US" dirty="0"/>
              <a:t>File and folder Naming and Organization</a:t>
            </a:r>
            <a:endParaRPr lang="en-PK" dirty="0"/>
          </a:p>
        </p:txBody>
      </p:sp>
      <p:sp>
        <p:nvSpPr>
          <p:cNvPr id="3" name="Content Placeholder 2">
            <a:extLst>
              <a:ext uri="{FF2B5EF4-FFF2-40B4-BE49-F238E27FC236}">
                <a16:creationId xmlns:a16="http://schemas.microsoft.com/office/drawing/2014/main" id="{B678A6A6-E646-AD7C-B12A-E96150C56605}"/>
              </a:ext>
            </a:extLst>
          </p:cNvPr>
          <p:cNvSpPr>
            <a:spLocks noGrp="1"/>
          </p:cNvSpPr>
          <p:nvPr>
            <p:ph idx="1"/>
          </p:nvPr>
        </p:nvSpPr>
        <p:spPr/>
        <p:txBody>
          <a:bodyPr/>
          <a:lstStyle/>
          <a:p>
            <a:r>
              <a:rPr lang="en-US" dirty="0"/>
              <a:t>Should not have spaces , it works in windows but not other platforms.</a:t>
            </a:r>
          </a:p>
          <a:p>
            <a:r>
              <a:rPr lang="en-US" dirty="0"/>
              <a:t>So if you move from Windows to Linux, Windows to Mac, potentially, those files with spaces in the middle will cause lots of programs and scripts to fail.</a:t>
            </a:r>
          </a:p>
          <a:p>
            <a:r>
              <a:rPr lang="en-US" dirty="0"/>
              <a:t>So if you move from Windows to Linux, Windows to Mac, potentially, those files with spaces in the middle will cause lots of programs and scripts to fail. </a:t>
            </a:r>
          </a:p>
        </p:txBody>
      </p:sp>
    </p:spTree>
    <p:extLst>
      <p:ext uri="{BB962C8B-B14F-4D97-AF65-F5344CB8AC3E}">
        <p14:creationId xmlns:p14="http://schemas.microsoft.com/office/powerpoint/2010/main" val="5352795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6B093-908A-AFC5-D674-5BAF100AFB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0975B0-9AAE-7A8C-6C39-41C0A2504E5E}"/>
              </a:ext>
            </a:extLst>
          </p:cNvPr>
          <p:cNvSpPr>
            <a:spLocks noGrp="1"/>
          </p:cNvSpPr>
          <p:nvPr>
            <p:ph idx="1"/>
          </p:nvPr>
        </p:nvSpPr>
        <p:spPr/>
        <p:txBody>
          <a:bodyPr/>
          <a:lstStyle/>
          <a:p>
            <a:r>
              <a:rPr lang="en-US" dirty="0"/>
              <a:t>restore</a:t>
            </a:r>
          </a:p>
        </p:txBody>
      </p:sp>
      <p:pic>
        <p:nvPicPr>
          <p:cNvPr id="5" name="Picture 4">
            <a:extLst>
              <a:ext uri="{FF2B5EF4-FFF2-40B4-BE49-F238E27FC236}">
                <a16:creationId xmlns:a16="http://schemas.microsoft.com/office/drawing/2014/main" id="{8EC3C15F-82FE-0310-E9D2-311D62FD35DF}"/>
              </a:ext>
            </a:extLst>
          </p:cNvPr>
          <p:cNvPicPr>
            <a:picLocks noChangeAspect="1"/>
          </p:cNvPicPr>
          <p:nvPr/>
        </p:nvPicPr>
        <p:blipFill>
          <a:blip r:embed="rId2"/>
          <a:stretch>
            <a:fillRect/>
          </a:stretch>
        </p:blipFill>
        <p:spPr>
          <a:xfrm>
            <a:off x="3452079" y="1680632"/>
            <a:ext cx="7820025" cy="4438650"/>
          </a:xfrm>
          <a:prstGeom prst="rect">
            <a:avLst/>
          </a:prstGeom>
        </p:spPr>
      </p:pic>
    </p:spTree>
    <p:extLst>
      <p:ext uri="{BB962C8B-B14F-4D97-AF65-F5344CB8AC3E}">
        <p14:creationId xmlns:p14="http://schemas.microsoft.com/office/powerpoint/2010/main" val="30631485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4139C-EDE7-4434-199F-C0071F965E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15F50E-BBF8-7D6C-F220-49F6F0D31EE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9DC212-E6FB-BFDC-9BBA-834581404B3B}"/>
              </a:ext>
            </a:extLst>
          </p:cNvPr>
          <p:cNvPicPr>
            <a:picLocks noChangeAspect="1"/>
          </p:cNvPicPr>
          <p:nvPr/>
        </p:nvPicPr>
        <p:blipFill>
          <a:blip r:embed="rId2"/>
          <a:stretch>
            <a:fillRect/>
          </a:stretch>
        </p:blipFill>
        <p:spPr>
          <a:xfrm>
            <a:off x="1176337" y="1166812"/>
            <a:ext cx="9839325" cy="4524375"/>
          </a:xfrm>
          <a:prstGeom prst="rect">
            <a:avLst/>
          </a:prstGeom>
        </p:spPr>
      </p:pic>
    </p:spTree>
    <p:extLst>
      <p:ext uri="{BB962C8B-B14F-4D97-AF65-F5344CB8AC3E}">
        <p14:creationId xmlns:p14="http://schemas.microsoft.com/office/powerpoint/2010/main" val="24206126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A5DE4-60C6-CE8D-6976-706F6D5B28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C097B1-61D0-F990-A453-4962521CA3C0}"/>
              </a:ext>
            </a:extLst>
          </p:cNvPr>
          <p:cNvSpPr>
            <a:spLocks noGrp="1"/>
          </p:cNvSpPr>
          <p:nvPr>
            <p:ph idx="1"/>
          </p:nvPr>
        </p:nvSpPr>
        <p:spPr/>
        <p:txBody>
          <a:bodyPr/>
          <a:lstStyle/>
          <a:p>
            <a:r>
              <a:rPr lang="en-US" dirty="0"/>
              <a:t>Assignment 2…………………………</a:t>
            </a:r>
          </a:p>
        </p:txBody>
      </p:sp>
    </p:spTree>
    <p:extLst>
      <p:ext uri="{BB962C8B-B14F-4D97-AF65-F5344CB8AC3E}">
        <p14:creationId xmlns:p14="http://schemas.microsoft.com/office/powerpoint/2010/main" val="31397316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0EB21-1FA0-4EBF-2FDF-8D7A49974E05}"/>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292341" y="0"/>
            <a:ext cx="9607317" cy="6366883"/>
          </a:xfrm>
          <a:prstGeom prst="rect">
            <a:avLst/>
          </a:prstGeom>
        </p:spPr>
      </p:pic>
    </p:spTree>
    <p:extLst>
      <p:ext uri="{BB962C8B-B14F-4D97-AF65-F5344CB8AC3E}">
        <p14:creationId xmlns:p14="http://schemas.microsoft.com/office/powerpoint/2010/main" val="2825712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60504-E86F-D798-5148-1695098F8459}"/>
              </a:ext>
            </a:extLst>
          </p:cNvPr>
          <p:cNvSpPr>
            <a:spLocks noGrp="1"/>
          </p:cNvSpPr>
          <p:nvPr>
            <p:ph type="title"/>
          </p:nvPr>
        </p:nvSpPr>
        <p:spPr/>
        <p:txBody>
          <a:bodyPr/>
          <a:lstStyle/>
          <a:p>
            <a:r>
              <a:rPr lang="en-US" dirty="0"/>
              <a:t>File extensions</a:t>
            </a:r>
            <a:endParaRPr lang="en-PK" dirty="0"/>
          </a:p>
        </p:txBody>
      </p:sp>
      <p:sp>
        <p:nvSpPr>
          <p:cNvPr id="3" name="Content Placeholder 2">
            <a:extLst>
              <a:ext uri="{FF2B5EF4-FFF2-40B4-BE49-F238E27FC236}">
                <a16:creationId xmlns:a16="http://schemas.microsoft.com/office/drawing/2014/main" id="{211C9CDF-64D7-1189-F0D5-E8E686764F4B}"/>
              </a:ext>
            </a:extLst>
          </p:cNvPr>
          <p:cNvSpPr>
            <a:spLocks noGrp="1"/>
          </p:cNvSpPr>
          <p:nvPr>
            <p:ph idx="1"/>
          </p:nvPr>
        </p:nvSpPr>
        <p:spPr/>
        <p:txBody>
          <a:bodyPr/>
          <a:lstStyle/>
          <a:p>
            <a:pPr marL="0" indent="0">
              <a:buNone/>
            </a:pPr>
            <a:r>
              <a:rPr lang="en-US" dirty="0"/>
              <a:t>.cc vs .</a:t>
            </a:r>
            <a:r>
              <a:rPr lang="en-US" dirty="0" err="1"/>
              <a:t>cpp</a:t>
            </a:r>
            <a:endParaRPr lang="en-US" dirty="0"/>
          </a:p>
          <a:p>
            <a:pPr marL="0" indent="0">
              <a:buNone/>
            </a:pPr>
            <a:r>
              <a:rPr lang="en-US" dirty="0"/>
              <a:t>.</a:t>
            </a:r>
            <a:r>
              <a:rPr lang="en-US" dirty="0" err="1"/>
              <a:t>htm</a:t>
            </a:r>
            <a:r>
              <a:rPr lang="en-US" dirty="0"/>
              <a:t> vs .html</a:t>
            </a:r>
          </a:p>
          <a:p>
            <a:pPr marL="0" indent="0">
              <a:buNone/>
            </a:pPr>
            <a:endParaRPr lang="en-PK" dirty="0"/>
          </a:p>
        </p:txBody>
      </p:sp>
    </p:spTree>
    <p:extLst>
      <p:ext uri="{BB962C8B-B14F-4D97-AF65-F5344CB8AC3E}">
        <p14:creationId xmlns:p14="http://schemas.microsoft.com/office/powerpoint/2010/main" val="568115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6C09-DDD2-C962-7B4A-6B4BF3AF2097}"/>
              </a:ext>
            </a:extLst>
          </p:cNvPr>
          <p:cNvSpPr>
            <a:spLocks noGrp="1"/>
          </p:cNvSpPr>
          <p:nvPr>
            <p:ph type="title"/>
          </p:nvPr>
        </p:nvSpPr>
        <p:spPr/>
        <p:txBody>
          <a:bodyPr/>
          <a:lstStyle/>
          <a:p>
            <a:r>
              <a:rPr lang="en-US" dirty="0"/>
              <a:t>Formatting and Indentation</a:t>
            </a:r>
            <a:endParaRPr lang="en-PK" dirty="0"/>
          </a:p>
        </p:txBody>
      </p:sp>
      <p:sp>
        <p:nvSpPr>
          <p:cNvPr id="3" name="Content Placeholder 2">
            <a:extLst>
              <a:ext uri="{FF2B5EF4-FFF2-40B4-BE49-F238E27FC236}">
                <a16:creationId xmlns:a16="http://schemas.microsoft.com/office/drawing/2014/main" id="{823D3FC1-5CF6-B4CD-0CBF-628EA9DE0B87}"/>
              </a:ext>
            </a:extLst>
          </p:cNvPr>
          <p:cNvSpPr>
            <a:spLocks noGrp="1"/>
          </p:cNvSpPr>
          <p:nvPr>
            <p:ph idx="1"/>
          </p:nvPr>
        </p:nvSpPr>
        <p:spPr/>
        <p:txBody>
          <a:bodyPr/>
          <a:lstStyle/>
          <a:p>
            <a:r>
              <a:rPr lang="en-US" dirty="0"/>
              <a:t>Spaces vs Tabs</a:t>
            </a:r>
          </a:p>
          <a:p>
            <a:r>
              <a:rPr lang="en-US" dirty="0"/>
              <a:t>Perhaps neither spaces or tabs should be in source code other than spaces to separate symbols. The source code editor should be able to style the source text independently of the meaningful code based on styling rules than can be specified by the user of the editor. </a:t>
            </a:r>
            <a:endParaRPr lang="en-PK" dirty="0"/>
          </a:p>
        </p:txBody>
      </p:sp>
    </p:spTree>
    <p:extLst>
      <p:ext uri="{BB962C8B-B14F-4D97-AF65-F5344CB8AC3E}">
        <p14:creationId xmlns:p14="http://schemas.microsoft.com/office/powerpoint/2010/main" val="1927405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0673F-9059-EA65-4033-24CB151A8932}"/>
              </a:ext>
            </a:extLst>
          </p:cNvPr>
          <p:cNvSpPr>
            <a:spLocks noGrp="1"/>
          </p:cNvSpPr>
          <p:nvPr>
            <p:ph type="title"/>
          </p:nvPr>
        </p:nvSpPr>
        <p:spPr/>
        <p:txBody>
          <a:bodyPr/>
          <a:lstStyle/>
          <a:p>
            <a:r>
              <a:rPr lang="en-US" dirty="0"/>
              <a:t>Placement of braces</a:t>
            </a:r>
            <a:endParaRPr lang="en-PK" dirty="0"/>
          </a:p>
        </p:txBody>
      </p:sp>
      <p:sp>
        <p:nvSpPr>
          <p:cNvPr id="3" name="Content Placeholder 2">
            <a:extLst>
              <a:ext uri="{FF2B5EF4-FFF2-40B4-BE49-F238E27FC236}">
                <a16:creationId xmlns:a16="http://schemas.microsoft.com/office/drawing/2014/main" id="{ACD32AF8-129A-8779-70E7-13B64C7DAF8D}"/>
              </a:ext>
            </a:extLst>
          </p:cNvPr>
          <p:cNvSpPr>
            <a:spLocks noGrp="1"/>
          </p:cNvSpPr>
          <p:nvPr>
            <p:ph idx="1"/>
          </p:nvPr>
        </p:nvSpPr>
        <p:spPr/>
        <p:txBody>
          <a:bodyPr/>
          <a:lstStyle/>
          <a:p>
            <a:r>
              <a:rPr lang="en-US" dirty="0"/>
              <a:t>K&amp;R</a:t>
            </a:r>
          </a:p>
          <a:p>
            <a:r>
              <a:rPr lang="en-US" dirty="0"/>
              <a:t> one total bracket system1TBS,</a:t>
            </a:r>
          </a:p>
          <a:p>
            <a:r>
              <a:rPr lang="en-US" dirty="0"/>
              <a:t> and Allman.</a:t>
            </a:r>
            <a:endParaRPr lang="en-PK" dirty="0"/>
          </a:p>
        </p:txBody>
      </p:sp>
    </p:spTree>
    <p:extLst>
      <p:ext uri="{BB962C8B-B14F-4D97-AF65-F5344CB8AC3E}">
        <p14:creationId xmlns:p14="http://schemas.microsoft.com/office/powerpoint/2010/main" val="2311879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23CA-4B1D-643E-8546-A2FF797E1621}"/>
              </a:ext>
            </a:extLst>
          </p:cNvPr>
          <p:cNvSpPr>
            <a:spLocks noGrp="1"/>
          </p:cNvSpPr>
          <p:nvPr>
            <p:ph type="title"/>
          </p:nvPr>
        </p:nvSpPr>
        <p:spPr/>
        <p:txBody>
          <a:bodyPr/>
          <a:lstStyle/>
          <a:p>
            <a:endParaRPr lang="en-PK"/>
          </a:p>
        </p:txBody>
      </p:sp>
      <p:sp>
        <p:nvSpPr>
          <p:cNvPr id="7" name="Content Placeholder 6">
            <a:extLst>
              <a:ext uri="{FF2B5EF4-FFF2-40B4-BE49-F238E27FC236}">
                <a16:creationId xmlns:a16="http://schemas.microsoft.com/office/drawing/2014/main" id="{85206E0E-A9C7-2C31-73CC-99956C6875A8}"/>
              </a:ext>
            </a:extLst>
          </p:cNvPr>
          <p:cNvSpPr>
            <a:spLocks noGrp="1"/>
          </p:cNvSpPr>
          <p:nvPr>
            <p:ph idx="1"/>
          </p:nvPr>
        </p:nvSpPr>
        <p:spPr/>
        <p:txBody>
          <a:bodyPr/>
          <a:lstStyle/>
          <a:p>
            <a:endParaRPr lang="en-PK"/>
          </a:p>
        </p:txBody>
      </p:sp>
      <p:pic>
        <p:nvPicPr>
          <p:cNvPr id="9" name="Picture 8">
            <a:extLst>
              <a:ext uri="{FF2B5EF4-FFF2-40B4-BE49-F238E27FC236}">
                <a16:creationId xmlns:a16="http://schemas.microsoft.com/office/drawing/2014/main" id="{54A5DD18-0FBD-668C-0B59-2C816EBDD5C2}"/>
              </a:ext>
            </a:extLst>
          </p:cNvPr>
          <p:cNvPicPr>
            <a:picLocks noChangeAspect="1"/>
          </p:cNvPicPr>
          <p:nvPr/>
        </p:nvPicPr>
        <p:blipFill>
          <a:blip r:embed="rId2"/>
          <a:stretch>
            <a:fillRect/>
          </a:stretch>
        </p:blipFill>
        <p:spPr>
          <a:xfrm>
            <a:off x="1154954" y="2603500"/>
            <a:ext cx="9027840" cy="3344454"/>
          </a:xfrm>
          <a:prstGeom prst="rect">
            <a:avLst/>
          </a:prstGeom>
        </p:spPr>
      </p:pic>
      <p:sp>
        <p:nvSpPr>
          <p:cNvPr id="3" name="TextBox 2">
            <a:extLst>
              <a:ext uri="{FF2B5EF4-FFF2-40B4-BE49-F238E27FC236}">
                <a16:creationId xmlns:a16="http://schemas.microsoft.com/office/drawing/2014/main" id="{D5F86ED1-63ED-99FE-7ECA-4D185C17D2E6}"/>
              </a:ext>
            </a:extLst>
          </p:cNvPr>
          <p:cNvSpPr txBox="1"/>
          <p:nvPr/>
        </p:nvSpPr>
        <p:spPr>
          <a:xfrm>
            <a:off x="7047914" y="2603500"/>
            <a:ext cx="3147015" cy="646331"/>
          </a:xfrm>
          <a:prstGeom prst="rect">
            <a:avLst/>
          </a:prstGeom>
          <a:noFill/>
        </p:spPr>
        <p:txBody>
          <a:bodyPr wrap="none" rtlCol="0">
            <a:spAutoFit/>
          </a:bodyPr>
          <a:lstStyle/>
          <a:p>
            <a:r>
              <a:rPr lang="en-US" dirty="0">
                <a:solidFill>
                  <a:srgbClr val="FFFF00"/>
                </a:solidFill>
              </a:rPr>
              <a:t>Examples might be wrong </a:t>
            </a:r>
          </a:p>
          <a:p>
            <a:r>
              <a:rPr lang="en-US" dirty="0">
                <a:solidFill>
                  <a:srgbClr val="FFFF00"/>
                </a:solidFill>
              </a:rPr>
              <a:t>Look for correct your self</a:t>
            </a:r>
          </a:p>
        </p:txBody>
      </p:sp>
    </p:spTree>
    <p:extLst>
      <p:ext uri="{BB962C8B-B14F-4D97-AF65-F5344CB8AC3E}">
        <p14:creationId xmlns:p14="http://schemas.microsoft.com/office/powerpoint/2010/main" val="370713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372FD2-5166-79D0-9966-02B6EF79A6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AC1EE8-D630-68DF-FA4D-D183E430A5A6}"/>
              </a:ext>
            </a:extLst>
          </p:cNvPr>
          <p:cNvSpPr>
            <a:spLocks noGrp="1"/>
          </p:cNvSpPr>
          <p:nvPr>
            <p:ph idx="1"/>
          </p:nvPr>
        </p:nvSpPr>
        <p:spPr/>
        <p:txBody>
          <a:bodyPr/>
          <a:lstStyle/>
          <a:p>
            <a:r>
              <a:rPr lang="en-US" dirty="0"/>
              <a:t>Use of Mobile (no)</a:t>
            </a:r>
          </a:p>
          <a:p>
            <a:r>
              <a:rPr lang="en-US" dirty="0"/>
              <a:t>Late coming    (no)</a:t>
            </a:r>
          </a:p>
          <a:p>
            <a:r>
              <a:rPr lang="en-US" dirty="0"/>
              <a:t>Short Attendance (no)</a:t>
            </a:r>
          </a:p>
          <a:p>
            <a:r>
              <a:rPr lang="en-US" dirty="0"/>
              <a:t>Plagiarism (no)</a:t>
            </a:r>
          </a:p>
          <a:p>
            <a:r>
              <a:rPr lang="en-US" dirty="0"/>
              <a:t>Cheat (no)</a:t>
            </a:r>
          </a:p>
          <a:p>
            <a:r>
              <a:rPr lang="en-US" dirty="0"/>
              <a:t>Disrespect (no)</a:t>
            </a:r>
          </a:p>
          <a:p>
            <a:endParaRPr lang="en-US" dirty="0"/>
          </a:p>
        </p:txBody>
      </p:sp>
      <p:pic>
        <p:nvPicPr>
          <p:cNvPr id="6" name="Picture 5">
            <a:extLst>
              <a:ext uri="{FF2B5EF4-FFF2-40B4-BE49-F238E27FC236}">
                <a16:creationId xmlns:a16="http://schemas.microsoft.com/office/drawing/2014/main" id="{DFAA7572-CE55-BEA8-5EF1-A29898EC988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8889" b="91259" l="9193" r="91930">
                        <a14:foregroundMark x1="11018" y1="47259" x2="11018" y2="47259"/>
                        <a14:foregroundMark x1="86947" y1="45778" x2="86947" y2="45778"/>
                        <a14:foregroundMark x1="34667" y1="75111" x2="34667" y2="75111"/>
                        <a14:foregroundMark x1="58105" y1="73037" x2="58105" y2="73037"/>
                        <a14:foregroundMark x1="75509" y1="73037" x2="75509" y2="73037"/>
                        <a14:foregroundMark x1="59789" y1="81926" x2="59789" y2="81926"/>
                        <a14:foregroundMark x1="52842" y1="84148" x2="52842" y2="84148"/>
                      </a14:backgroundRemoval>
                    </a14:imgEffect>
                    <a14:imgEffect>
                      <a14:sharpenSoften amount="50000"/>
                    </a14:imgEffect>
                  </a14:imgLayer>
                </a14:imgProps>
              </a:ext>
            </a:extLst>
          </a:blip>
          <a:srcRect l="7265" t="22463" r="7094" b="10413"/>
          <a:stretch/>
        </p:blipFill>
        <p:spPr>
          <a:xfrm>
            <a:off x="4080681" y="685800"/>
            <a:ext cx="4558354" cy="1692322"/>
          </a:xfrm>
          <a:prstGeom prst="rect">
            <a:avLst/>
          </a:prstGeom>
        </p:spPr>
      </p:pic>
    </p:spTree>
    <p:extLst>
      <p:ext uri="{BB962C8B-B14F-4D97-AF65-F5344CB8AC3E}">
        <p14:creationId xmlns:p14="http://schemas.microsoft.com/office/powerpoint/2010/main" val="2853273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218E6-CE0B-0B95-A843-20701B963B82}"/>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2FB38F60-EF74-A2E7-972D-57C360261F55}"/>
              </a:ext>
            </a:extLst>
          </p:cNvPr>
          <p:cNvSpPr>
            <a:spLocks noGrp="1"/>
          </p:cNvSpPr>
          <p:nvPr>
            <p:ph idx="1"/>
          </p:nvPr>
        </p:nvSpPr>
        <p:spPr/>
        <p:txBody>
          <a:bodyPr/>
          <a:lstStyle/>
          <a:p>
            <a:endParaRPr lang="en-PK"/>
          </a:p>
        </p:txBody>
      </p:sp>
      <p:pic>
        <p:nvPicPr>
          <p:cNvPr id="5" name="Picture 4">
            <a:extLst>
              <a:ext uri="{FF2B5EF4-FFF2-40B4-BE49-F238E27FC236}">
                <a16:creationId xmlns:a16="http://schemas.microsoft.com/office/drawing/2014/main" id="{3496CEAB-ED62-4001-C451-F71D44986E3D}"/>
              </a:ext>
            </a:extLst>
          </p:cNvPr>
          <p:cNvPicPr>
            <a:picLocks noChangeAspect="1"/>
          </p:cNvPicPr>
          <p:nvPr/>
        </p:nvPicPr>
        <p:blipFill>
          <a:blip r:embed="rId2"/>
          <a:stretch>
            <a:fillRect/>
          </a:stretch>
        </p:blipFill>
        <p:spPr>
          <a:xfrm>
            <a:off x="1154954" y="1882139"/>
            <a:ext cx="7841000" cy="3316653"/>
          </a:xfrm>
          <a:prstGeom prst="rect">
            <a:avLst/>
          </a:prstGeom>
        </p:spPr>
      </p:pic>
      <p:sp>
        <p:nvSpPr>
          <p:cNvPr id="4" name="TextBox 3">
            <a:extLst>
              <a:ext uri="{FF2B5EF4-FFF2-40B4-BE49-F238E27FC236}">
                <a16:creationId xmlns:a16="http://schemas.microsoft.com/office/drawing/2014/main" id="{E40E35C8-E226-6B7F-D0D4-2B170B3F9FA1}"/>
              </a:ext>
            </a:extLst>
          </p:cNvPr>
          <p:cNvSpPr txBox="1"/>
          <p:nvPr/>
        </p:nvSpPr>
        <p:spPr>
          <a:xfrm>
            <a:off x="5599306" y="2280334"/>
            <a:ext cx="3147015" cy="646331"/>
          </a:xfrm>
          <a:prstGeom prst="rect">
            <a:avLst/>
          </a:prstGeom>
          <a:noFill/>
        </p:spPr>
        <p:txBody>
          <a:bodyPr wrap="none" rtlCol="0">
            <a:spAutoFit/>
          </a:bodyPr>
          <a:lstStyle/>
          <a:p>
            <a:r>
              <a:rPr lang="en-US" dirty="0">
                <a:solidFill>
                  <a:srgbClr val="FFFF00"/>
                </a:solidFill>
              </a:rPr>
              <a:t>Examples might be wrong </a:t>
            </a:r>
          </a:p>
          <a:p>
            <a:r>
              <a:rPr lang="en-US" dirty="0">
                <a:solidFill>
                  <a:srgbClr val="FFFF00"/>
                </a:solidFill>
              </a:rPr>
              <a:t>Look for correct your self</a:t>
            </a:r>
          </a:p>
        </p:txBody>
      </p:sp>
    </p:spTree>
    <p:extLst>
      <p:ext uri="{BB962C8B-B14F-4D97-AF65-F5344CB8AC3E}">
        <p14:creationId xmlns:p14="http://schemas.microsoft.com/office/powerpoint/2010/main" val="274788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FD59-F688-4C6F-0DCB-89926596CD1D}"/>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A41DA57F-1A4E-0AA3-063F-7083E3AD8736}"/>
              </a:ext>
            </a:extLst>
          </p:cNvPr>
          <p:cNvSpPr>
            <a:spLocks noGrp="1"/>
          </p:cNvSpPr>
          <p:nvPr>
            <p:ph idx="1"/>
          </p:nvPr>
        </p:nvSpPr>
        <p:spPr/>
        <p:txBody>
          <a:bodyPr/>
          <a:lstStyle/>
          <a:p>
            <a:endParaRPr lang="en-PK"/>
          </a:p>
        </p:txBody>
      </p:sp>
      <p:pic>
        <p:nvPicPr>
          <p:cNvPr id="5" name="Picture 4">
            <a:extLst>
              <a:ext uri="{FF2B5EF4-FFF2-40B4-BE49-F238E27FC236}">
                <a16:creationId xmlns:a16="http://schemas.microsoft.com/office/drawing/2014/main" id="{5AF0ED7D-F246-3060-93B2-E28D165664A3}"/>
              </a:ext>
            </a:extLst>
          </p:cNvPr>
          <p:cNvPicPr>
            <a:picLocks noChangeAspect="1"/>
          </p:cNvPicPr>
          <p:nvPr/>
        </p:nvPicPr>
        <p:blipFill>
          <a:blip r:embed="rId2"/>
          <a:stretch>
            <a:fillRect/>
          </a:stretch>
        </p:blipFill>
        <p:spPr>
          <a:xfrm>
            <a:off x="1154954" y="2603499"/>
            <a:ext cx="8093392" cy="3083197"/>
          </a:xfrm>
          <a:prstGeom prst="rect">
            <a:avLst/>
          </a:prstGeom>
        </p:spPr>
      </p:pic>
      <p:sp>
        <p:nvSpPr>
          <p:cNvPr id="4" name="TextBox 3">
            <a:extLst>
              <a:ext uri="{FF2B5EF4-FFF2-40B4-BE49-F238E27FC236}">
                <a16:creationId xmlns:a16="http://schemas.microsoft.com/office/drawing/2014/main" id="{E47FF9F3-3FDA-DBA4-AC45-DBC188AAC30D}"/>
              </a:ext>
            </a:extLst>
          </p:cNvPr>
          <p:cNvSpPr txBox="1"/>
          <p:nvPr/>
        </p:nvSpPr>
        <p:spPr>
          <a:xfrm>
            <a:off x="5908431" y="2782669"/>
            <a:ext cx="3147015" cy="646331"/>
          </a:xfrm>
          <a:prstGeom prst="rect">
            <a:avLst/>
          </a:prstGeom>
          <a:noFill/>
        </p:spPr>
        <p:txBody>
          <a:bodyPr wrap="none" rtlCol="0">
            <a:spAutoFit/>
          </a:bodyPr>
          <a:lstStyle/>
          <a:p>
            <a:r>
              <a:rPr lang="en-US" dirty="0">
                <a:solidFill>
                  <a:srgbClr val="FFFF00"/>
                </a:solidFill>
              </a:rPr>
              <a:t>Examples might be wrong </a:t>
            </a:r>
          </a:p>
          <a:p>
            <a:r>
              <a:rPr lang="en-US" dirty="0">
                <a:solidFill>
                  <a:srgbClr val="FFFF00"/>
                </a:solidFill>
              </a:rPr>
              <a:t>Look for correct your self</a:t>
            </a:r>
          </a:p>
        </p:txBody>
      </p:sp>
    </p:spTree>
    <p:extLst>
      <p:ext uri="{BB962C8B-B14F-4D97-AF65-F5344CB8AC3E}">
        <p14:creationId xmlns:p14="http://schemas.microsoft.com/office/powerpoint/2010/main" val="254800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78B3-5ECA-787F-5E69-91A195FE422D}"/>
              </a:ext>
            </a:extLst>
          </p:cNvPr>
          <p:cNvSpPr>
            <a:spLocks noGrp="1"/>
          </p:cNvSpPr>
          <p:nvPr>
            <p:ph type="title"/>
          </p:nvPr>
        </p:nvSpPr>
        <p:spPr/>
        <p:txBody>
          <a:bodyPr/>
          <a:lstStyle/>
          <a:p>
            <a:r>
              <a:rPr lang="en-US" dirty="0"/>
              <a:t>White spaces</a:t>
            </a:r>
            <a:endParaRPr lang="en-PK" dirty="0"/>
          </a:p>
        </p:txBody>
      </p:sp>
      <p:pic>
        <p:nvPicPr>
          <p:cNvPr id="5" name="Content Placeholder 4">
            <a:extLst>
              <a:ext uri="{FF2B5EF4-FFF2-40B4-BE49-F238E27FC236}">
                <a16:creationId xmlns:a16="http://schemas.microsoft.com/office/drawing/2014/main" id="{A89BE929-3D14-72EC-7CAA-06DE6DC9AF66}"/>
              </a:ext>
            </a:extLst>
          </p:cNvPr>
          <p:cNvPicPr>
            <a:picLocks noGrp="1" noChangeAspect="1"/>
          </p:cNvPicPr>
          <p:nvPr>
            <p:ph idx="1"/>
          </p:nvPr>
        </p:nvPicPr>
        <p:blipFill>
          <a:blip r:embed="rId2"/>
          <a:stretch>
            <a:fillRect/>
          </a:stretch>
        </p:blipFill>
        <p:spPr>
          <a:xfrm>
            <a:off x="940685" y="2456997"/>
            <a:ext cx="7349875" cy="3493242"/>
          </a:xfrm>
        </p:spPr>
      </p:pic>
      <p:sp>
        <p:nvSpPr>
          <p:cNvPr id="6" name="TextBox 5">
            <a:extLst>
              <a:ext uri="{FF2B5EF4-FFF2-40B4-BE49-F238E27FC236}">
                <a16:creationId xmlns:a16="http://schemas.microsoft.com/office/drawing/2014/main" id="{28ADEA38-D0FD-C235-A24D-193E5CAF930D}"/>
              </a:ext>
            </a:extLst>
          </p:cNvPr>
          <p:cNvSpPr txBox="1"/>
          <p:nvPr/>
        </p:nvSpPr>
        <p:spPr>
          <a:xfrm>
            <a:off x="8290560" y="2534194"/>
            <a:ext cx="853119" cy="369332"/>
          </a:xfrm>
          <a:prstGeom prst="rect">
            <a:avLst/>
          </a:prstGeom>
          <a:noFill/>
        </p:spPr>
        <p:txBody>
          <a:bodyPr wrap="none" rtlCol="0">
            <a:spAutoFit/>
          </a:bodyPr>
          <a:lstStyle/>
          <a:p>
            <a:r>
              <a:rPr lang="en-US" dirty="0"/>
              <a:t>//C++</a:t>
            </a:r>
            <a:endParaRPr lang="en-PK" dirty="0"/>
          </a:p>
        </p:txBody>
      </p:sp>
    </p:spTree>
    <p:extLst>
      <p:ext uri="{BB962C8B-B14F-4D97-AF65-F5344CB8AC3E}">
        <p14:creationId xmlns:p14="http://schemas.microsoft.com/office/powerpoint/2010/main" val="1439020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E5AE-399A-07FF-A95F-4EB58D82C6A6}"/>
              </a:ext>
            </a:extLst>
          </p:cNvPr>
          <p:cNvSpPr>
            <a:spLocks noGrp="1"/>
          </p:cNvSpPr>
          <p:nvPr>
            <p:ph type="title"/>
          </p:nvPr>
        </p:nvSpPr>
        <p:spPr/>
        <p:txBody>
          <a:bodyPr/>
          <a:lstStyle/>
          <a:p>
            <a:r>
              <a:rPr lang="en-US" dirty="0"/>
              <a:t>Bad Coding Standards</a:t>
            </a:r>
            <a:endParaRPr lang="en-PK" dirty="0"/>
          </a:p>
        </p:txBody>
      </p:sp>
      <p:sp>
        <p:nvSpPr>
          <p:cNvPr id="3" name="Content Placeholder 2">
            <a:extLst>
              <a:ext uri="{FF2B5EF4-FFF2-40B4-BE49-F238E27FC236}">
                <a16:creationId xmlns:a16="http://schemas.microsoft.com/office/drawing/2014/main" id="{0224C4F4-55B7-7D26-FA65-0764F3C53807}"/>
              </a:ext>
            </a:extLst>
          </p:cNvPr>
          <p:cNvSpPr>
            <a:spLocks noGrp="1"/>
          </p:cNvSpPr>
          <p:nvPr>
            <p:ph idx="1"/>
          </p:nvPr>
        </p:nvSpPr>
        <p:spPr/>
        <p:txBody>
          <a:bodyPr/>
          <a:lstStyle/>
          <a:p>
            <a:r>
              <a:rPr lang="en-US" dirty="0"/>
              <a:t>Imposing coding standards from one language on another.</a:t>
            </a:r>
          </a:p>
          <a:p>
            <a:r>
              <a:rPr lang="en-US" dirty="0"/>
              <a:t>Not commenting your code/documentation.</a:t>
            </a:r>
          </a:p>
          <a:p>
            <a:r>
              <a:rPr lang="en-US" dirty="0"/>
              <a:t>Using the wrong tool for the job.</a:t>
            </a:r>
          </a:p>
          <a:p>
            <a:r>
              <a:rPr lang="en-US" dirty="0"/>
              <a:t>Not bothering with mastering your tools and IDE</a:t>
            </a:r>
          </a:p>
          <a:p>
            <a:endParaRPr lang="en-PK" dirty="0"/>
          </a:p>
        </p:txBody>
      </p:sp>
    </p:spTree>
    <p:extLst>
      <p:ext uri="{BB962C8B-B14F-4D97-AF65-F5344CB8AC3E}">
        <p14:creationId xmlns:p14="http://schemas.microsoft.com/office/powerpoint/2010/main" val="300367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2377F-0F60-B00E-7E1C-EA1706F62A10}"/>
              </a:ext>
            </a:extLst>
          </p:cNvPr>
          <p:cNvSpPr>
            <a:spLocks noGrp="1"/>
          </p:cNvSpPr>
          <p:nvPr>
            <p:ph type="title"/>
          </p:nvPr>
        </p:nvSpPr>
        <p:spPr/>
        <p:txBody>
          <a:bodyPr/>
          <a:lstStyle/>
          <a:p>
            <a:r>
              <a:rPr lang="en-US" dirty="0"/>
              <a:t>examples</a:t>
            </a:r>
            <a:endParaRPr lang="en-PK" dirty="0"/>
          </a:p>
        </p:txBody>
      </p:sp>
      <p:sp>
        <p:nvSpPr>
          <p:cNvPr id="3" name="Content Placeholder 2">
            <a:extLst>
              <a:ext uri="{FF2B5EF4-FFF2-40B4-BE49-F238E27FC236}">
                <a16:creationId xmlns:a16="http://schemas.microsoft.com/office/drawing/2014/main" id="{E5450C5A-6C4B-90AA-5432-AF1609C90E5C}"/>
              </a:ext>
            </a:extLst>
          </p:cNvPr>
          <p:cNvSpPr>
            <a:spLocks noGrp="1"/>
          </p:cNvSpPr>
          <p:nvPr>
            <p:ph idx="1"/>
          </p:nvPr>
        </p:nvSpPr>
        <p:spPr/>
        <p:txBody>
          <a:bodyPr/>
          <a:lstStyle/>
          <a:p>
            <a:endParaRPr lang="en-PK"/>
          </a:p>
        </p:txBody>
      </p:sp>
      <p:pic>
        <p:nvPicPr>
          <p:cNvPr id="5" name="Picture 4">
            <a:extLst>
              <a:ext uri="{FF2B5EF4-FFF2-40B4-BE49-F238E27FC236}">
                <a16:creationId xmlns:a16="http://schemas.microsoft.com/office/drawing/2014/main" id="{4564CB43-E6B8-73D5-8763-DABE0D853783}"/>
              </a:ext>
            </a:extLst>
          </p:cNvPr>
          <p:cNvPicPr>
            <a:picLocks noChangeAspect="1"/>
          </p:cNvPicPr>
          <p:nvPr/>
        </p:nvPicPr>
        <p:blipFill>
          <a:blip r:embed="rId2"/>
          <a:stretch>
            <a:fillRect/>
          </a:stretch>
        </p:blipFill>
        <p:spPr>
          <a:xfrm>
            <a:off x="1154954" y="2657747"/>
            <a:ext cx="5013145" cy="1542506"/>
          </a:xfrm>
          <a:prstGeom prst="rect">
            <a:avLst/>
          </a:prstGeom>
        </p:spPr>
      </p:pic>
    </p:spTree>
    <p:extLst>
      <p:ext uri="{BB962C8B-B14F-4D97-AF65-F5344CB8AC3E}">
        <p14:creationId xmlns:p14="http://schemas.microsoft.com/office/powerpoint/2010/main" val="2164598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7E52-5A75-3E9B-78E5-65CBA5E3F5A3}"/>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FD271FFA-35FD-B828-185F-15C78D1030C9}"/>
              </a:ext>
            </a:extLst>
          </p:cNvPr>
          <p:cNvSpPr>
            <a:spLocks noGrp="1"/>
          </p:cNvSpPr>
          <p:nvPr>
            <p:ph idx="1"/>
          </p:nvPr>
        </p:nvSpPr>
        <p:spPr/>
        <p:txBody>
          <a:bodyPr/>
          <a:lstStyle/>
          <a:p>
            <a:endParaRPr lang="en-PK"/>
          </a:p>
        </p:txBody>
      </p:sp>
      <p:pic>
        <p:nvPicPr>
          <p:cNvPr id="5" name="Picture 4">
            <a:extLst>
              <a:ext uri="{FF2B5EF4-FFF2-40B4-BE49-F238E27FC236}">
                <a16:creationId xmlns:a16="http://schemas.microsoft.com/office/drawing/2014/main" id="{A1007306-54C6-165F-0C60-E17DAAF9D5B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42336" y="2316086"/>
            <a:ext cx="7422989" cy="3991128"/>
          </a:xfrm>
          <a:prstGeom prst="rect">
            <a:avLst/>
          </a:prstGeom>
        </p:spPr>
      </p:pic>
    </p:spTree>
    <p:extLst>
      <p:ext uri="{BB962C8B-B14F-4D97-AF65-F5344CB8AC3E}">
        <p14:creationId xmlns:p14="http://schemas.microsoft.com/office/powerpoint/2010/main" val="1396341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A1A0-38E1-6E2B-475F-17EF7F748B87}"/>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C3F30720-8A4D-7D06-7EA0-A096BEEEDBC9}"/>
              </a:ext>
            </a:extLst>
          </p:cNvPr>
          <p:cNvSpPr>
            <a:spLocks noGrp="1"/>
          </p:cNvSpPr>
          <p:nvPr>
            <p:ph idx="1"/>
          </p:nvPr>
        </p:nvSpPr>
        <p:spPr/>
        <p:txBody>
          <a:bodyPr/>
          <a:lstStyle/>
          <a:p>
            <a:endParaRPr lang="en-PK"/>
          </a:p>
        </p:txBody>
      </p:sp>
      <p:pic>
        <p:nvPicPr>
          <p:cNvPr id="5" name="Picture 4">
            <a:extLst>
              <a:ext uri="{FF2B5EF4-FFF2-40B4-BE49-F238E27FC236}">
                <a16:creationId xmlns:a16="http://schemas.microsoft.com/office/drawing/2014/main" id="{42C4A136-5A6E-4750-EDD7-20771097BF7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54954" y="973667"/>
            <a:ext cx="4688497" cy="5329781"/>
          </a:xfrm>
          <a:prstGeom prst="rect">
            <a:avLst/>
          </a:prstGeom>
        </p:spPr>
      </p:pic>
    </p:spTree>
    <p:extLst>
      <p:ext uri="{BB962C8B-B14F-4D97-AF65-F5344CB8AC3E}">
        <p14:creationId xmlns:p14="http://schemas.microsoft.com/office/powerpoint/2010/main" val="1711742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21251-0C94-B280-D0A3-B280402FA578}"/>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88DBAAE5-A8C3-90E0-D321-F648840A027F}"/>
              </a:ext>
            </a:extLst>
          </p:cNvPr>
          <p:cNvSpPr>
            <a:spLocks noGrp="1"/>
          </p:cNvSpPr>
          <p:nvPr>
            <p:ph idx="1"/>
          </p:nvPr>
        </p:nvSpPr>
        <p:spPr/>
        <p:txBody>
          <a:bodyPr/>
          <a:lstStyle/>
          <a:p>
            <a:endParaRPr lang="en-PK"/>
          </a:p>
        </p:txBody>
      </p:sp>
      <p:pic>
        <p:nvPicPr>
          <p:cNvPr id="5" name="Picture 4">
            <a:extLst>
              <a:ext uri="{FF2B5EF4-FFF2-40B4-BE49-F238E27FC236}">
                <a16:creationId xmlns:a16="http://schemas.microsoft.com/office/drawing/2014/main" id="{5404F4AF-DCA6-69EE-320B-01339B7F64E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99731" y="2495701"/>
            <a:ext cx="8871857" cy="3524099"/>
          </a:xfrm>
          <a:prstGeom prst="rect">
            <a:avLst/>
          </a:prstGeom>
        </p:spPr>
      </p:pic>
    </p:spTree>
    <p:extLst>
      <p:ext uri="{BB962C8B-B14F-4D97-AF65-F5344CB8AC3E}">
        <p14:creationId xmlns:p14="http://schemas.microsoft.com/office/powerpoint/2010/main" val="341586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8F056-D175-8193-F296-36EB678A726D}"/>
              </a:ext>
            </a:extLst>
          </p:cNvPr>
          <p:cNvSpPr>
            <a:spLocks noGrp="1"/>
          </p:cNvSpPr>
          <p:nvPr>
            <p:ph type="title"/>
          </p:nvPr>
        </p:nvSpPr>
        <p:spPr/>
        <p:txBody>
          <a:bodyPr/>
          <a:lstStyle/>
          <a:p>
            <a:r>
              <a:rPr lang="en-US" dirty="0"/>
              <a:t>Obfuscation / DE obfuscation</a:t>
            </a:r>
            <a:endParaRPr lang="en-PK" dirty="0"/>
          </a:p>
        </p:txBody>
      </p:sp>
      <p:sp>
        <p:nvSpPr>
          <p:cNvPr id="3" name="Content Placeholder 2">
            <a:extLst>
              <a:ext uri="{FF2B5EF4-FFF2-40B4-BE49-F238E27FC236}">
                <a16:creationId xmlns:a16="http://schemas.microsoft.com/office/drawing/2014/main" id="{DC7C188C-78AA-D481-8B40-55AD0678B73D}"/>
              </a:ext>
            </a:extLst>
          </p:cNvPr>
          <p:cNvSpPr>
            <a:spLocks noGrp="1"/>
          </p:cNvSpPr>
          <p:nvPr>
            <p:ph idx="1"/>
          </p:nvPr>
        </p:nvSpPr>
        <p:spPr/>
        <p:txBody>
          <a:bodyPr/>
          <a:lstStyle/>
          <a:p>
            <a:endParaRPr lang="en-PK" dirty="0"/>
          </a:p>
        </p:txBody>
      </p:sp>
      <p:pic>
        <p:nvPicPr>
          <p:cNvPr id="12290" name="Picture 2" descr="Obfuscating Code">
            <a:extLst>
              <a:ext uri="{FF2B5EF4-FFF2-40B4-BE49-F238E27FC236}">
                <a16:creationId xmlns:a16="http://schemas.microsoft.com/office/drawing/2014/main" id="{D351509C-0E5D-B7CF-3AC1-551248304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67475"/>
            <a:ext cx="6096000" cy="40671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Obfuscating Literals">
            <a:extLst>
              <a:ext uri="{FF2B5EF4-FFF2-40B4-BE49-F238E27FC236}">
                <a16:creationId xmlns:a16="http://schemas.microsoft.com/office/drawing/2014/main" id="{859B9B82-2496-81AA-C61E-1BB9C2C0C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06" y="2362065"/>
            <a:ext cx="6096000"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p:cTn id="7" dur="500" fill="hold"/>
                                        <p:tgtEl>
                                          <p:spTgt spid="12290"/>
                                        </p:tgtEl>
                                        <p:attrNameLst>
                                          <p:attrName>ppt_w</p:attrName>
                                        </p:attrNameLst>
                                      </p:cBhvr>
                                      <p:tavLst>
                                        <p:tav tm="0">
                                          <p:val>
                                            <p:fltVal val="0"/>
                                          </p:val>
                                        </p:tav>
                                        <p:tav tm="100000">
                                          <p:val>
                                            <p:strVal val="#ppt_w"/>
                                          </p:val>
                                        </p:tav>
                                      </p:tavLst>
                                    </p:anim>
                                    <p:anim calcmode="lin" valueType="num">
                                      <p:cBhvr>
                                        <p:cTn id="8" dur="500" fill="hold"/>
                                        <p:tgtEl>
                                          <p:spTgt spid="12290"/>
                                        </p:tgtEl>
                                        <p:attrNameLst>
                                          <p:attrName>ppt_h</p:attrName>
                                        </p:attrNameLst>
                                      </p:cBhvr>
                                      <p:tavLst>
                                        <p:tav tm="0">
                                          <p:val>
                                            <p:fltVal val="0"/>
                                          </p:val>
                                        </p:tav>
                                        <p:tav tm="100000">
                                          <p:val>
                                            <p:strVal val="#ppt_h"/>
                                          </p:val>
                                        </p:tav>
                                      </p:tavLst>
                                    </p:anim>
                                    <p:animEffect transition="in" filter="fade">
                                      <p:cBhvr>
                                        <p:cTn id="9" dur="500"/>
                                        <p:tgtEl>
                                          <p:spTgt spid="12290"/>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2292"/>
                                        </p:tgtEl>
                                        <p:attrNameLst>
                                          <p:attrName>style.visibility</p:attrName>
                                        </p:attrNameLst>
                                      </p:cBhvr>
                                      <p:to>
                                        <p:strVal val="visible"/>
                                      </p:to>
                                    </p:set>
                                    <p:anim calcmode="lin" valueType="num">
                                      <p:cBhvr>
                                        <p:cTn id="14" dur="1000" fill="hold"/>
                                        <p:tgtEl>
                                          <p:spTgt spid="12292"/>
                                        </p:tgtEl>
                                        <p:attrNameLst>
                                          <p:attrName>ppt_w</p:attrName>
                                        </p:attrNameLst>
                                      </p:cBhvr>
                                      <p:tavLst>
                                        <p:tav tm="0">
                                          <p:val>
                                            <p:fltVal val="0"/>
                                          </p:val>
                                        </p:tav>
                                        <p:tav tm="100000">
                                          <p:val>
                                            <p:strVal val="#ppt_w"/>
                                          </p:val>
                                        </p:tav>
                                      </p:tavLst>
                                    </p:anim>
                                    <p:anim calcmode="lin" valueType="num">
                                      <p:cBhvr>
                                        <p:cTn id="15" dur="1000" fill="hold"/>
                                        <p:tgtEl>
                                          <p:spTgt spid="12292"/>
                                        </p:tgtEl>
                                        <p:attrNameLst>
                                          <p:attrName>ppt_h</p:attrName>
                                        </p:attrNameLst>
                                      </p:cBhvr>
                                      <p:tavLst>
                                        <p:tav tm="0">
                                          <p:val>
                                            <p:fltVal val="0"/>
                                          </p:val>
                                        </p:tav>
                                        <p:tav tm="100000">
                                          <p:val>
                                            <p:strVal val="#ppt_h"/>
                                          </p:val>
                                        </p:tav>
                                      </p:tavLst>
                                    </p:anim>
                                    <p:anim calcmode="lin" valueType="num">
                                      <p:cBhvr>
                                        <p:cTn id="16" dur="1000" fill="hold"/>
                                        <p:tgtEl>
                                          <p:spTgt spid="12292"/>
                                        </p:tgtEl>
                                        <p:attrNameLst>
                                          <p:attrName>style.rotation</p:attrName>
                                        </p:attrNameLst>
                                      </p:cBhvr>
                                      <p:tavLst>
                                        <p:tav tm="0">
                                          <p:val>
                                            <p:fltVal val="90"/>
                                          </p:val>
                                        </p:tav>
                                        <p:tav tm="100000">
                                          <p:val>
                                            <p:fltVal val="0"/>
                                          </p:val>
                                        </p:tav>
                                      </p:tavLst>
                                    </p:anim>
                                    <p:animEffect transition="in" filter="fade">
                                      <p:cBhvr>
                                        <p:cTn id="17" dur="10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11BBDF-249B-A0A4-99CC-B919918EE68E}"/>
              </a:ext>
            </a:extLst>
          </p:cNvPr>
          <p:cNvSpPr>
            <a:spLocks noGrp="1"/>
          </p:cNvSpPr>
          <p:nvPr>
            <p:ph idx="1"/>
          </p:nvPr>
        </p:nvSpPr>
        <p:spPr>
          <a:xfrm>
            <a:off x="418012" y="296091"/>
            <a:ext cx="11225692" cy="6461759"/>
          </a:xfrm>
        </p:spPr>
        <p:txBody>
          <a:bodyPr>
            <a:normAutofit lnSpcReduction="10000"/>
          </a:bodyPr>
          <a:lstStyle/>
          <a:p>
            <a:r>
              <a:rPr lang="en-US" dirty="0"/>
              <a:t>Maintenance and Debugging: Obfuscated code is typically more difficult to understand and modify, which can make maintenance and debugging more time-consuming and error-prone. This can lead to longer development cycles and increased costs.</a:t>
            </a:r>
          </a:p>
          <a:p>
            <a:pPr marL="0" indent="0">
              <a:buNone/>
            </a:pPr>
            <a:endParaRPr lang="en-US" dirty="0"/>
          </a:p>
          <a:p>
            <a:r>
              <a:rPr lang="en-US" dirty="0"/>
              <a:t>Performance: Some obfuscation techniques can impact the performance of the software, either by introducing additional overhead or by making the code less efficient. This can result in slower or less responsive software.</a:t>
            </a:r>
          </a:p>
          <a:p>
            <a:endParaRPr lang="en-US" dirty="0"/>
          </a:p>
          <a:p>
            <a:r>
              <a:rPr lang="en-US" dirty="0"/>
              <a:t>Readability and Comprehension: Obfuscated code can be difficult to read and comprehend, which can make it more challenging for developers to understand how the software works. This can lead to lower quality code, as developers may be more likely to introduce errors or unintended behavior.</a:t>
            </a:r>
          </a:p>
          <a:p>
            <a:endParaRPr lang="en-US" dirty="0"/>
          </a:p>
          <a:p>
            <a:r>
              <a:rPr lang="en-US" dirty="0"/>
              <a:t>Testing: Obfuscation can make it more difficult to test software, as the code may be more difficult to understand and verify. This can result in lower quality testing and potentially missed defects.</a:t>
            </a:r>
          </a:p>
          <a:p>
            <a:endParaRPr lang="en-US" dirty="0"/>
          </a:p>
          <a:p>
            <a:r>
              <a:rPr lang="en-US" dirty="0"/>
              <a:t>Security: Although obfuscation can be used to protect intellectual property, it is generally not an effective security measure on its own. Malicious actors may still be able to reverse engineer or exploit the software, even if the code is obfuscated.</a:t>
            </a:r>
            <a:endParaRPr lang="en-PK" dirty="0"/>
          </a:p>
        </p:txBody>
      </p:sp>
    </p:spTree>
    <p:extLst>
      <p:ext uri="{BB962C8B-B14F-4D97-AF65-F5344CB8AC3E}">
        <p14:creationId xmlns:p14="http://schemas.microsoft.com/office/powerpoint/2010/main" val="2824903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86442-7D10-C9CB-9753-D0B70894EBD4}"/>
              </a:ext>
            </a:extLst>
          </p:cNvPr>
          <p:cNvSpPr>
            <a:spLocks noGrp="1"/>
          </p:cNvSpPr>
          <p:nvPr>
            <p:ph type="title"/>
          </p:nvPr>
        </p:nvSpPr>
        <p:spPr/>
        <p:txBody>
          <a:bodyPr/>
          <a:lstStyle/>
          <a:p>
            <a:r>
              <a:rPr lang="en-US" dirty="0"/>
              <a:t>implementation</a:t>
            </a:r>
            <a:endParaRPr lang="en-PK" dirty="0"/>
          </a:p>
        </p:txBody>
      </p:sp>
      <p:sp>
        <p:nvSpPr>
          <p:cNvPr id="3" name="Content Placeholder 2">
            <a:extLst>
              <a:ext uri="{FF2B5EF4-FFF2-40B4-BE49-F238E27FC236}">
                <a16:creationId xmlns:a16="http://schemas.microsoft.com/office/drawing/2014/main" id="{7C26F61A-D170-002D-1648-FD61F674D11D}"/>
              </a:ext>
            </a:extLst>
          </p:cNvPr>
          <p:cNvSpPr>
            <a:spLocks noGrp="1"/>
          </p:cNvSpPr>
          <p:nvPr>
            <p:ph idx="1"/>
          </p:nvPr>
        </p:nvSpPr>
        <p:spPr/>
        <p:txBody>
          <a:bodyPr/>
          <a:lstStyle/>
          <a:p>
            <a:endParaRPr lang="en-PK"/>
          </a:p>
        </p:txBody>
      </p:sp>
    </p:spTree>
    <p:extLst>
      <p:ext uri="{BB962C8B-B14F-4D97-AF65-F5344CB8AC3E}">
        <p14:creationId xmlns:p14="http://schemas.microsoft.com/office/powerpoint/2010/main" val="1367251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73D68-7C31-EC18-6EE7-587DB500B80E}"/>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4F849748-59F0-8FC2-557E-906320C635C0}"/>
              </a:ext>
            </a:extLst>
          </p:cNvPr>
          <p:cNvSpPr>
            <a:spLocks noGrp="1"/>
          </p:cNvSpPr>
          <p:nvPr>
            <p:ph idx="1"/>
          </p:nvPr>
        </p:nvSpPr>
        <p:spPr/>
        <p:txBody>
          <a:bodyPr/>
          <a:lstStyle/>
          <a:p>
            <a:r>
              <a:rPr lang="en-US" dirty="0"/>
              <a:t>Self-documenting code is ostensibly written using human-readable names, typically consisting of a phrase in a human language which reflects the symbol's meaning, such as article.</a:t>
            </a:r>
            <a:endParaRPr lang="en-PK" dirty="0"/>
          </a:p>
        </p:txBody>
      </p:sp>
    </p:spTree>
    <p:extLst>
      <p:ext uri="{BB962C8B-B14F-4D97-AF65-F5344CB8AC3E}">
        <p14:creationId xmlns:p14="http://schemas.microsoft.com/office/powerpoint/2010/main" val="3221149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6B7DC-44D2-E3B3-3E7E-23F8FAA64DA7}"/>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3B666723-8408-7DDD-A0FB-B39F9183185A}"/>
              </a:ext>
            </a:extLst>
          </p:cNvPr>
          <p:cNvSpPr>
            <a:spLocks noGrp="1"/>
          </p:cNvSpPr>
          <p:nvPr>
            <p:ph idx="1"/>
          </p:nvPr>
        </p:nvSpPr>
        <p:spPr/>
        <p:txBody>
          <a:bodyPr/>
          <a:lstStyle/>
          <a:p>
            <a:r>
              <a:rPr lang="en-US" dirty="0"/>
              <a:t>Open code file…..</a:t>
            </a:r>
            <a:endParaRPr lang="en-PK" dirty="0"/>
          </a:p>
        </p:txBody>
      </p:sp>
    </p:spTree>
    <p:extLst>
      <p:ext uri="{BB962C8B-B14F-4D97-AF65-F5344CB8AC3E}">
        <p14:creationId xmlns:p14="http://schemas.microsoft.com/office/powerpoint/2010/main" val="3173407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DAF5E-DCF0-06E9-B46B-84D1CE6F8359}"/>
              </a:ext>
            </a:extLst>
          </p:cNvPr>
          <p:cNvSpPr>
            <a:spLocks noGrp="1"/>
          </p:cNvSpPr>
          <p:nvPr>
            <p:ph type="title"/>
          </p:nvPr>
        </p:nvSpPr>
        <p:spPr/>
        <p:txBody>
          <a:bodyPr/>
          <a:lstStyle/>
          <a:p>
            <a:r>
              <a:rPr lang="en-US" dirty="0" err="1"/>
              <a:t>vcs</a:t>
            </a:r>
            <a:endParaRPr lang="en-PK" dirty="0"/>
          </a:p>
        </p:txBody>
      </p:sp>
      <p:sp>
        <p:nvSpPr>
          <p:cNvPr id="3" name="Content Placeholder 2">
            <a:extLst>
              <a:ext uri="{FF2B5EF4-FFF2-40B4-BE49-F238E27FC236}">
                <a16:creationId xmlns:a16="http://schemas.microsoft.com/office/drawing/2014/main" id="{557A712B-2A02-8F3C-0799-34326475DD20}"/>
              </a:ext>
            </a:extLst>
          </p:cNvPr>
          <p:cNvSpPr>
            <a:spLocks noGrp="1"/>
          </p:cNvSpPr>
          <p:nvPr>
            <p:ph idx="1"/>
          </p:nvPr>
        </p:nvSpPr>
        <p:spPr/>
        <p:txBody>
          <a:bodyPr/>
          <a:lstStyle/>
          <a:p>
            <a:r>
              <a:rPr lang="en-US" dirty="0"/>
              <a:t>https://docs.github.com/en/get-started/using-git/about-git</a:t>
            </a:r>
            <a:endParaRPr lang="en-PK" dirty="0"/>
          </a:p>
        </p:txBody>
      </p:sp>
    </p:spTree>
    <p:extLst>
      <p:ext uri="{BB962C8B-B14F-4D97-AF65-F5344CB8AC3E}">
        <p14:creationId xmlns:p14="http://schemas.microsoft.com/office/powerpoint/2010/main" val="405775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30621-991D-19B6-8A17-C6799C4C5062}"/>
              </a:ext>
            </a:extLst>
          </p:cNvPr>
          <p:cNvSpPr>
            <a:spLocks noGrp="1"/>
          </p:cNvSpPr>
          <p:nvPr>
            <p:ph type="title"/>
          </p:nvPr>
        </p:nvSpPr>
        <p:spPr/>
        <p:txBody>
          <a:bodyPr/>
          <a:lstStyle/>
          <a:p>
            <a:r>
              <a:rPr lang="en-US" dirty="0"/>
              <a:t>VCS</a:t>
            </a:r>
          </a:p>
        </p:txBody>
      </p:sp>
      <p:sp>
        <p:nvSpPr>
          <p:cNvPr id="3" name="Content Placeholder 2">
            <a:extLst>
              <a:ext uri="{FF2B5EF4-FFF2-40B4-BE49-F238E27FC236}">
                <a16:creationId xmlns:a16="http://schemas.microsoft.com/office/drawing/2014/main" id="{61315B59-F9C2-458B-AE00-124CADB4527A}"/>
              </a:ext>
            </a:extLst>
          </p:cNvPr>
          <p:cNvSpPr>
            <a:spLocks noGrp="1"/>
          </p:cNvSpPr>
          <p:nvPr>
            <p:ph idx="1"/>
          </p:nvPr>
        </p:nvSpPr>
        <p:spPr/>
        <p:txBody>
          <a:bodyPr/>
          <a:lstStyle/>
          <a:p>
            <a:r>
              <a:rPr lang="en-US" dirty="0"/>
              <a:t>A version control system, or VCS, tracks the history of changes as people and teams collaborate on projects together. As developers make changes to the project, any earlier version of the project can be recovered at any time.</a:t>
            </a:r>
          </a:p>
        </p:txBody>
      </p:sp>
    </p:spTree>
    <p:extLst>
      <p:ext uri="{BB962C8B-B14F-4D97-AF65-F5344CB8AC3E}">
        <p14:creationId xmlns:p14="http://schemas.microsoft.com/office/powerpoint/2010/main" val="777778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B88A-B5BD-BEC3-4E53-F335DCBA4D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0F94E6-8044-D379-BE63-43206C92F248}"/>
              </a:ext>
            </a:extLst>
          </p:cNvPr>
          <p:cNvSpPr>
            <a:spLocks noGrp="1"/>
          </p:cNvSpPr>
          <p:nvPr>
            <p:ph idx="1"/>
          </p:nvPr>
        </p:nvSpPr>
        <p:spPr/>
        <p:txBody>
          <a:bodyPr/>
          <a:lstStyle/>
          <a:p>
            <a:r>
              <a:rPr lang="en-US" dirty="0"/>
              <a:t>How does version control system ensure quality of codes?</a:t>
            </a:r>
          </a:p>
          <a:p>
            <a:r>
              <a:rPr lang="en-US" dirty="0"/>
              <a:t>Version control software keeps track of every modification to the code in a special kind of database. If a mistake is made, developers can turn back the clock and compare earlier versions of the code to help fix the mistake while minimizing disruption to all team members.</a:t>
            </a:r>
          </a:p>
        </p:txBody>
      </p:sp>
    </p:spTree>
    <p:extLst>
      <p:ext uri="{BB962C8B-B14F-4D97-AF65-F5344CB8AC3E}">
        <p14:creationId xmlns:p14="http://schemas.microsoft.com/office/powerpoint/2010/main" val="1909511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43DA-B1B6-7A35-01CD-8B731EA847DD}"/>
              </a:ext>
            </a:extLst>
          </p:cNvPr>
          <p:cNvSpPr>
            <a:spLocks noGrp="1"/>
          </p:cNvSpPr>
          <p:nvPr>
            <p:ph type="title"/>
          </p:nvPr>
        </p:nvSpPr>
        <p:spPr/>
        <p:txBody>
          <a:bodyPr/>
          <a:lstStyle/>
          <a:p>
            <a:r>
              <a:rPr lang="en-US" dirty="0"/>
              <a:t>Developers can review project history to find out:</a:t>
            </a:r>
            <a:br>
              <a:rPr lang="en-US" dirty="0"/>
            </a:br>
            <a:endParaRPr lang="en-US" dirty="0"/>
          </a:p>
        </p:txBody>
      </p:sp>
      <p:sp>
        <p:nvSpPr>
          <p:cNvPr id="3" name="Content Placeholder 2">
            <a:extLst>
              <a:ext uri="{FF2B5EF4-FFF2-40B4-BE49-F238E27FC236}">
                <a16:creationId xmlns:a16="http://schemas.microsoft.com/office/drawing/2014/main" id="{DB41CD76-D25A-FB7A-F7D1-119C67C196E0}"/>
              </a:ext>
            </a:extLst>
          </p:cNvPr>
          <p:cNvSpPr>
            <a:spLocks noGrp="1"/>
          </p:cNvSpPr>
          <p:nvPr>
            <p:ph idx="1"/>
          </p:nvPr>
        </p:nvSpPr>
        <p:spPr/>
        <p:txBody>
          <a:bodyPr/>
          <a:lstStyle/>
          <a:p>
            <a:endParaRPr lang="en-US" dirty="0"/>
          </a:p>
          <a:p>
            <a:r>
              <a:rPr lang="en-US" dirty="0"/>
              <a:t>Which changes were made?</a:t>
            </a:r>
          </a:p>
          <a:p>
            <a:r>
              <a:rPr lang="en-US" dirty="0"/>
              <a:t>Who made the changes?</a:t>
            </a:r>
          </a:p>
          <a:p>
            <a:r>
              <a:rPr lang="en-US" dirty="0"/>
              <a:t>When were the changes made?</a:t>
            </a:r>
          </a:p>
          <a:p>
            <a:r>
              <a:rPr lang="en-US" dirty="0"/>
              <a:t>Why were changes needed?</a:t>
            </a:r>
          </a:p>
        </p:txBody>
      </p:sp>
    </p:spTree>
    <p:extLst>
      <p:ext uri="{BB962C8B-B14F-4D97-AF65-F5344CB8AC3E}">
        <p14:creationId xmlns:p14="http://schemas.microsoft.com/office/powerpoint/2010/main" val="3417704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CDA87-B956-DA7E-AA53-7EE94311B4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6399B8-6FF0-CB62-B5FB-FEB1E95246CF}"/>
              </a:ext>
            </a:extLst>
          </p:cNvPr>
          <p:cNvSpPr>
            <a:spLocks noGrp="1"/>
          </p:cNvSpPr>
          <p:nvPr>
            <p:ph idx="1"/>
          </p:nvPr>
        </p:nvSpPr>
        <p:spPr/>
        <p:txBody>
          <a:bodyPr/>
          <a:lstStyle/>
          <a:p>
            <a:r>
              <a:rPr lang="en-US" dirty="0"/>
              <a:t>VCSs give each contributor a unified and consistent view of a project, surfacing work that's already in progress. Seeing a transparent history of changes, who made them, and how they contribute to the development of a project helps team members stay aligned while working independently.</a:t>
            </a:r>
          </a:p>
        </p:txBody>
      </p:sp>
    </p:spTree>
    <p:extLst>
      <p:ext uri="{BB962C8B-B14F-4D97-AF65-F5344CB8AC3E}">
        <p14:creationId xmlns:p14="http://schemas.microsoft.com/office/powerpoint/2010/main" val="1348451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5BFE-EF5C-BC34-9B2D-21C0EF1F3148}"/>
              </a:ext>
            </a:extLst>
          </p:cNvPr>
          <p:cNvSpPr>
            <a:spLocks noGrp="1"/>
          </p:cNvSpPr>
          <p:nvPr>
            <p:ph type="title"/>
          </p:nvPr>
        </p:nvSpPr>
        <p:spPr/>
        <p:txBody>
          <a:bodyPr/>
          <a:lstStyle/>
          <a:p>
            <a:r>
              <a:rPr lang="en-US" dirty="0"/>
              <a:t>Types of VCS</a:t>
            </a:r>
          </a:p>
        </p:txBody>
      </p:sp>
      <p:sp>
        <p:nvSpPr>
          <p:cNvPr id="3" name="Content Placeholder 2">
            <a:extLst>
              <a:ext uri="{FF2B5EF4-FFF2-40B4-BE49-F238E27FC236}">
                <a16:creationId xmlns:a16="http://schemas.microsoft.com/office/drawing/2014/main" id="{426B88F2-38B2-F568-0C3A-2D928B9BBD29}"/>
              </a:ext>
            </a:extLst>
          </p:cNvPr>
          <p:cNvSpPr>
            <a:spLocks noGrp="1"/>
          </p:cNvSpPr>
          <p:nvPr>
            <p:ph idx="1"/>
          </p:nvPr>
        </p:nvSpPr>
        <p:spPr>
          <a:xfrm>
            <a:off x="309489" y="2518117"/>
            <a:ext cx="11334215" cy="4178105"/>
          </a:xfrm>
        </p:spPr>
        <p:txBody>
          <a:bodyPr>
            <a:normAutofit lnSpcReduction="10000"/>
          </a:bodyPr>
          <a:lstStyle/>
          <a:p>
            <a:r>
              <a:rPr lang="en-US" sz="2400" dirty="0"/>
              <a:t>There are two types of VCS, namely:</a:t>
            </a:r>
          </a:p>
          <a:p>
            <a:r>
              <a:rPr lang="en-US" sz="2400" dirty="0"/>
              <a:t>Centralized version control system (CVCS),</a:t>
            </a:r>
          </a:p>
          <a:p>
            <a:r>
              <a:rPr lang="en-US" sz="2400" dirty="0"/>
              <a:t>Distributed version control system (DVCS).</a:t>
            </a:r>
          </a:p>
          <a:p>
            <a:r>
              <a:rPr lang="en-US" sz="2400" dirty="0"/>
              <a:t>Examples:</a:t>
            </a:r>
          </a:p>
          <a:p>
            <a:pPr lvl="1"/>
            <a:r>
              <a:rPr lang="en-US" sz="2000" dirty="0"/>
              <a:t>Open source -&gt; Concurrent Versions System (CVS), Subversion (SVN).</a:t>
            </a:r>
          </a:p>
          <a:p>
            <a:pPr lvl="1"/>
            <a:r>
              <a:rPr lang="en-US" sz="2000" dirty="0"/>
              <a:t>Proprietary -&gt; TeamCity, Vault, IBM Configuration Management Version Control (CMVC).</a:t>
            </a:r>
          </a:p>
          <a:p>
            <a:r>
              <a:rPr lang="en-US" sz="2400" dirty="0"/>
              <a:t>Examples:</a:t>
            </a:r>
          </a:p>
          <a:p>
            <a:pPr lvl="1"/>
            <a:r>
              <a:rPr lang="en-US" sz="2000" dirty="0"/>
              <a:t>Open source - Git, Mercurial, Bazaar.</a:t>
            </a:r>
          </a:p>
          <a:p>
            <a:pPr lvl="1"/>
            <a:r>
              <a:rPr lang="en-US" sz="2000" dirty="0"/>
              <a:t>Proprietary - Visual Studio Team Services, Plastic SCM.</a:t>
            </a:r>
          </a:p>
        </p:txBody>
      </p:sp>
    </p:spTree>
    <p:extLst>
      <p:ext uri="{BB962C8B-B14F-4D97-AF65-F5344CB8AC3E}">
        <p14:creationId xmlns:p14="http://schemas.microsoft.com/office/powerpoint/2010/main" val="26492953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62F1-4CF4-86FD-B089-C3E5A35C96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2BF94A-E3B9-7F4F-3C9F-FF57C3D22442}"/>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2776DDCD-A052-0B2D-1C89-B9D8A132F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15" y="469436"/>
            <a:ext cx="11833770" cy="5414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48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DB14-A05B-9258-AB32-AED32223D1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8E34C1-C348-5BDE-C64F-CDA6B6A5516F}"/>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641534C4-BBE9-CE42-5FDA-4F22D0BD59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304" y="0"/>
            <a:ext cx="7612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800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D92A-E62E-539A-2AE6-C018F7D77C60}"/>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1BD552D3-1433-ADD1-1DD1-30E402F8EC0E}"/>
              </a:ext>
            </a:extLst>
          </p:cNvPr>
          <p:cNvSpPr>
            <a:spLocks noGrp="1"/>
          </p:cNvSpPr>
          <p:nvPr>
            <p:ph idx="1"/>
          </p:nvPr>
        </p:nvSpPr>
        <p:spPr/>
        <p:txBody>
          <a:bodyPr/>
          <a:lstStyle/>
          <a:p>
            <a:r>
              <a:rPr lang="en-US" dirty="0">
                <a:hlinkClick r:id="rId2"/>
              </a:rPr>
              <a:t>https://google.github.io/styleguide/cppguide.html</a:t>
            </a:r>
            <a:endParaRPr lang="en-US" dirty="0"/>
          </a:p>
          <a:p>
            <a:r>
              <a:rPr lang="en-US" dirty="0">
                <a:hlinkClick r:id="rId3"/>
              </a:rPr>
              <a:t>https://learn.microsoft.com/en-us/dotnet/csharp/fundamentals/coding-style/coding-conventions?redirectedfrom=MSDN</a:t>
            </a:r>
            <a:endParaRPr lang="en-US" dirty="0"/>
          </a:p>
          <a:p>
            <a:r>
              <a:rPr lang="en-US" dirty="0">
                <a:hlinkClick r:id="rId4"/>
              </a:rPr>
              <a:t>https://geosoft.no/javastyle.html</a:t>
            </a:r>
            <a:endParaRPr lang="en-US" dirty="0"/>
          </a:p>
          <a:p>
            <a:r>
              <a:rPr lang="en-US" dirty="0">
                <a:hlinkClick r:id="rId5"/>
              </a:rPr>
              <a:t>http://crockford.com/javascript/code.html</a:t>
            </a:r>
            <a:endParaRPr lang="en-US" dirty="0"/>
          </a:p>
          <a:p>
            <a:r>
              <a:rPr lang="en-US" dirty="0">
                <a:hlinkClick r:id="rId6"/>
              </a:rPr>
              <a:t>https://peps.python.org/pep-0008/</a:t>
            </a:r>
            <a:endParaRPr lang="en-US" dirty="0"/>
          </a:p>
          <a:p>
            <a:r>
              <a:rPr lang="en-US" dirty="0">
                <a:hlinkClick r:id="rId7"/>
              </a:rPr>
              <a:t>https://gist.github.com/ryansechrest/8138375#3-openclose-tag</a:t>
            </a:r>
            <a:endParaRPr lang="en-US" dirty="0"/>
          </a:p>
          <a:p>
            <a:r>
              <a:rPr lang="en-US" dirty="0"/>
              <a:t>PHP</a:t>
            </a:r>
          </a:p>
          <a:p>
            <a:pPr marL="0" indent="0">
              <a:buNone/>
            </a:pPr>
            <a:endParaRPr lang="en-PK" dirty="0"/>
          </a:p>
        </p:txBody>
      </p:sp>
    </p:spTree>
    <p:extLst>
      <p:ext uri="{BB962C8B-B14F-4D97-AF65-F5344CB8AC3E}">
        <p14:creationId xmlns:p14="http://schemas.microsoft.com/office/powerpoint/2010/main" val="3274146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ECCA-66DD-C38D-E6AD-F7806ABE9E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1DF05B-BBF3-BCE2-41A6-FF46A811B017}"/>
              </a:ext>
            </a:extLst>
          </p:cNvPr>
          <p:cNvSpPr>
            <a:spLocks noGrp="1"/>
          </p:cNvSpPr>
          <p:nvPr>
            <p:ph idx="1"/>
          </p:nvPr>
        </p:nvSpPr>
        <p:spPr>
          <a:xfrm>
            <a:off x="351692" y="2461845"/>
            <a:ext cx="11292011" cy="4276579"/>
          </a:xfrm>
        </p:spPr>
        <p:txBody>
          <a:bodyPr>
            <a:normAutofit lnSpcReduction="10000"/>
          </a:bodyPr>
          <a:lstStyle/>
          <a:p>
            <a:r>
              <a:rPr lang="en-US" sz="2400" dirty="0"/>
              <a:t>In a distributed version control system, every developer has a full copy of the project and project history. </a:t>
            </a:r>
          </a:p>
          <a:p>
            <a:r>
              <a:rPr lang="en-US" sz="2400" dirty="0"/>
              <a:t>Unlike once popular centralized version control systems, DVCSs don't need a constant connection to a central repository.</a:t>
            </a:r>
          </a:p>
          <a:p>
            <a:r>
              <a:rPr lang="en-US" sz="2400" dirty="0"/>
              <a:t> Git is the most popular distributed version control system. Git is commonly used for both open source and commercial software development, with significant benefits for individuals, teams and businesses.</a:t>
            </a:r>
          </a:p>
          <a:p>
            <a:r>
              <a:rPr lang="en-US" sz="2400" dirty="0"/>
              <a:t>Developers work in every time zone. With a DVCS like Git, collaboration can happen any time while maintaining source code integrity. Using branches, developers can safely propose changes to production code.</a:t>
            </a:r>
          </a:p>
        </p:txBody>
      </p:sp>
    </p:spTree>
    <p:extLst>
      <p:ext uri="{BB962C8B-B14F-4D97-AF65-F5344CB8AC3E}">
        <p14:creationId xmlns:p14="http://schemas.microsoft.com/office/powerpoint/2010/main" val="2083308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E0AC5-55AF-A572-BB48-E927517294B1}"/>
              </a:ext>
            </a:extLst>
          </p:cNvPr>
          <p:cNvSpPr>
            <a:spLocks noGrp="1"/>
          </p:cNvSpPr>
          <p:nvPr>
            <p:ph type="title"/>
          </p:nvPr>
        </p:nvSpPr>
        <p:spPr/>
        <p:txBody>
          <a:bodyPr/>
          <a:lstStyle/>
          <a:p>
            <a:r>
              <a:rPr lang="en-US" dirty="0"/>
              <a:t>Git vs GitHub</a:t>
            </a:r>
            <a:endParaRPr lang="en-PK" dirty="0"/>
          </a:p>
        </p:txBody>
      </p:sp>
      <p:sp>
        <p:nvSpPr>
          <p:cNvPr id="3" name="Content Placeholder 2">
            <a:extLst>
              <a:ext uri="{FF2B5EF4-FFF2-40B4-BE49-F238E27FC236}">
                <a16:creationId xmlns:a16="http://schemas.microsoft.com/office/drawing/2014/main" id="{DDCA8BBE-4075-F041-8706-DC9A9F87E943}"/>
              </a:ext>
            </a:extLst>
          </p:cNvPr>
          <p:cNvSpPr>
            <a:spLocks noGrp="1"/>
          </p:cNvSpPr>
          <p:nvPr>
            <p:ph idx="1"/>
          </p:nvPr>
        </p:nvSpPr>
        <p:spPr/>
        <p:txBody>
          <a:bodyPr>
            <a:normAutofit/>
          </a:bodyPr>
          <a:lstStyle/>
          <a:p>
            <a:r>
              <a:rPr lang="en-US" sz="2800" dirty="0"/>
              <a:t> Git is a version control system that lets you manage and keep track of your source code history. GitHub is a cloud-based hosting service that lets you manage Git repositories.</a:t>
            </a:r>
            <a:endParaRPr lang="en-PK" sz="2800" dirty="0"/>
          </a:p>
        </p:txBody>
      </p:sp>
    </p:spTree>
    <p:extLst>
      <p:ext uri="{BB962C8B-B14F-4D97-AF65-F5344CB8AC3E}">
        <p14:creationId xmlns:p14="http://schemas.microsoft.com/office/powerpoint/2010/main" val="280392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4ACDB-FA0E-6AFB-1DA5-EB85FF79DF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2DA713-72D1-043E-3489-C2377700839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DE539AB-CC14-063C-3181-D10EB5D100FD}"/>
              </a:ext>
            </a:extLst>
          </p:cNvPr>
          <p:cNvPicPr>
            <a:picLocks noChangeAspect="1"/>
          </p:cNvPicPr>
          <p:nvPr/>
        </p:nvPicPr>
        <p:blipFill>
          <a:blip r:embed="rId2"/>
          <a:stretch>
            <a:fillRect/>
          </a:stretch>
        </p:blipFill>
        <p:spPr>
          <a:xfrm>
            <a:off x="384517" y="0"/>
            <a:ext cx="11422966" cy="6762676"/>
          </a:xfrm>
          <a:prstGeom prst="rect">
            <a:avLst/>
          </a:prstGeom>
        </p:spPr>
      </p:pic>
      <p:sp>
        <p:nvSpPr>
          <p:cNvPr id="7" name="TextBox 6">
            <a:extLst>
              <a:ext uri="{FF2B5EF4-FFF2-40B4-BE49-F238E27FC236}">
                <a16:creationId xmlns:a16="http://schemas.microsoft.com/office/drawing/2014/main" id="{1610EA6A-DDE5-3D2A-F709-2AEACC6C5CD9}"/>
              </a:ext>
            </a:extLst>
          </p:cNvPr>
          <p:cNvSpPr txBox="1"/>
          <p:nvPr/>
        </p:nvSpPr>
        <p:spPr>
          <a:xfrm>
            <a:off x="4204126" y="50800"/>
            <a:ext cx="7987874" cy="523220"/>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sz="2800" dirty="0"/>
              <a:t>https://git-scm.com/download/win</a:t>
            </a:r>
          </a:p>
        </p:txBody>
      </p:sp>
    </p:spTree>
    <p:extLst>
      <p:ext uri="{BB962C8B-B14F-4D97-AF65-F5344CB8AC3E}">
        <p14:creationId xmlns:p14="http://schemas.microsoft.com/office/powerpoint/2010/main" val="77199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B99334-9B08-76F5-978B-97610CC633D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F3BB992-E1B9-D428-73E3-4D890D4F7D82}"/>
              </a:ext>
            </a:extLst>
          </p:cNvPr>
          <p:cNvPicPr>
            <a:picLocks noChangeAspect="1"/>
          </p:cNvPicPr>
          <p:nvPr/>
        </p:nvPicPr>
        <p:blipFill>
          <a:blip r:embed="rId2"/>
          <a:stretch>
            <a:fillRect/>
          </a:stretch>
        </p:blipFill>
        <p:spPr>
          <a:xfrm>
            <a:off x="1987158" y="214163"/>
            <a:ext cx="7097004" cy="6429674"/>
          </a:xfrm>
          <a:prstGeom prst="rect">
            <a:avLst/>
          </a:prstGeom>
        </p:spPr>
      </p:pic>
      <p:sp>
        <p:nvSpPr>
          <p:cNvPr id="7" name="TextBox 6">
            <a:extLst>
              <a:ext uri="{FF2B5EF4-FFF2-40B4-BE49-F238E27FC236}">
                <a16:creationId xmlns:a16="http://schemas.microsoft.com/office/drawing/2014/main" id="{79B85820-2F06-8C29-63E3-0B8B43365E24}"/>
              </a:ext>
            </a:extLst>
          </p:cNvPr>
          <p:cNvSpPr txBox="1"/>
          <p:nvPr/>
        </p:nvSpPr>
        <p:spPr>
          <a:xfrm>
            <a:off x="4526280" y="214163"/>
            <a:ext cx="6098344" cy="369332"/>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dirty="0"/>
              <a:t>https://git-scm.com/download/gui/windows</a:t>
            </a:r>
          </a:p>
        </p:txBody>
      </p:sp>
    </p:spTree>
    <p:extLst>
      <p:ext uri="{BB962C8B-B14F-4D97-AF65-F5344CB8AC3E}">
        <p14:creationId xmlns:p14="http://schemas.microsoft.com/office/powerpoint/2010/main" val="27908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A8B0A-9420-8579-B7EC-6DB14648CC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43BEEB1-A108-1326-AD53-E434CB2549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3394E13-14E8-339D-7D99-A06E6D5B49B2}"/>
              </a:ext>
            </a:extLst>
          </p:cNvPr>
          <p:cNvPicPr>
            <a:picLocks noChangeAspect="1"/>
          </p:cNvPicPr>
          <p:nvPr/>
        </p:nvPicPr>
        <p:blipFill>
          <a:blip r:embed="rId2"/>
          <a:stretch>
            <a:fillRect/>
          </a:stretch>
        </p:blipFill>
        <p:spPr>
          <a:xfrm>
            <a:off x="1366837" y="957262"/>
            <a:ext cx="9458325" cy="4943475"/>
          </a:xfrm>
          <a:prstGeom prst="rect">
            <a:avLst/>
          </a:prstGeom>
        </p:spPr>
      </p:pic>
    </p:spTree>
    <p:extLst>
      <p:ext uri="{BB962C8B-B14F-4D97-AF65-F5344CB8AC3E}">
        <p14:creationId xmlns:p14="http://schemas.microsoft.com/office/powerpoint/2010/main" val="2342039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39C9B-3A38-2B17-D246-E206AFAE41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4F2812-1FBF-D954-D406-106A6FF6CCA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B8AB29F-9F1D-A8A6-9430-2A6029B3C81F}"/>
              </a:ext>
            </a:extLst>
          </p:cNvPr>
          <p:cNvPicPr>
            <a:picLocks noChangeAspect="1"/>
          </p:cNvPicPr>
          <p:nvPr/>
        </p:nvPicPr>
        <p:blipFill>
          <a:blip r:embed="rId2"/>
          <a:stretch>
            <a:fillRect/>
          </a:stretch>
        </p:blipFill>
        <p:spPr>
          <a:xfrm>
            <a:off x="0" y="351937"/>
            <a:ext cx="11774658" cy="6154126"/>
          </a:xfrm>
          <a:prstGeom prst="rect">
            <a:avLst/>
          </a:prstGeom>
        </p:spPr>
      </p:pic>
    </p:spTree>
    <p:extLst>
      <p:ext uri="{BB962C8B-B14F-4D97-AF65-F5344CB8AC3E}">
        <p14:creationId xmlns:p14="http://schemas.microsoft.com/office/powerpoint/2010/main" val="5181540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FDD-ED4B-A84B-E228-461E5F05CD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6B5BAC-D9B0-D78C-3DCC-679E0DBE0526}"/>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339D9F99-F630-58D6-783F-E883313A07E6}"/>
              </a:ext>
            </a:extLst>
          </p:cNvPr>
          <p:cNvPicPr>
            <a:picLocks noChangeAspect="1"/>
          </p:cNvPicPr>
          <p:nvPr/>
        </p:nvPicPr>
        <p:blipFill>
          <a:blip r:embed="rId2"/>
          <a:stretch>
            <a:fillRect/>
          </a:stretch>
        </p:blipFill>
        <p:spPr>
          <a:xfrm>
            <a:off x="1366837" y="957262"/>
            <a:ext cx="9458325" cy="4943475"/>
          </a:xfrm>
          <a:prstGeom prst="rect">
            <a:avLst/>
          </a:prstGeom>
        </p:spPr>
      </p:pic>
    </p:spTree>
    <p:extLst>
      <p:ext uri="{BB962C8B-B14F-4D97-AF65-F5344CB8AC3E}">
        <p14:creationId xmlns:p14="http://schemas.microsoft.com/office/powerpoint/2010/main" val="31644188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CF3D-FFE6-20D0-BC28-DF7B54DA1F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86921C-580A-D55D-9DEB-0ADF4B35F6A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65DFE69-29C6-19F5-68DF-4B203654A9E9}"/>
              </a:ext>
            </a:extLst>
          </p:cNvPr>
          <p:cNvPicPr>
            <a:picLocks noChangeAspect="1"/>
          </p:cNvPicPr>
          <p:nvPr/>
        </p:nvPicPr>
        <p:blipFill>
          <a:blip r:embed="rId2"/>
          <a:stretch>
            <a:fillRect/>
          </a:stretch>
        </p:blipFill>
        <p:spPr>
          <a:xfrm>
            <a:off x="1373871" y="414027"/>
            <a:ext cx="7207422" cy="5605773"/>
          </a:xfrm>
          <a:prstGeom prst="rect">
            <a:avLst/>
          </a:prstGeom>
        </p:spPr>
      </p:pic>
    </p:spTree>
    <p:extLst>
      <p:ext uri="{BB962C8B-B14F-4D97-AF65-F5344CB8AC3E}">
        <p14:creationId xmlns:p14="http://schemas.microsoft.com/office/powerpoint/2010/main" val="3276814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419D9-E67D-E04C-9789-0B63C93246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9C3841-404B-262E-E224-509A28EA13A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E49483-5420-309D-D18C-B10F05A85110}"/>
              </a:ext>
            </a:extLst>
          </p:cNvPr>
          <p:cNvPicPr>
            <a:picLocks noChangeAspect="1"/>
          </p:cNvPicPr>
          <p:nvPr/>
        </p:nvPicPr>
        <p:blipFill>
          <a:blip r:embed="rId2"/>
          <a:stretch>
            <a:fillRect/>
          </a:stretch>
        </p:blipFill>
        <p:spPr>
          <a:xfrm>
            <a:off x="1457325" y="976312"/>
            <a:ext cx="9277350" cy="4905375"/>
          </a:xfrm>
          <a:prstGeom prst="rect">
            <a:avLst/>
          </a:prstGeom>
        </p:spPr>
      </p:pic>
    </p:spTree>
    <p:extLst>
      <p:ext uri="{BB962C8B-B14F-4D97-AF65-F5344CB8AC3E}">
        <p14:creationId xmlns:p14="http://schemas.microsoft.com/office/powerpoint/2010/main" val="3036830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6D09F-0308-BC08-5B4D-98E0760025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8511F5-26E9-4B25-3B92-8135E1F6283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9B2F174-0746-4EFE-057B-2F7AD190D5A3}"/>
              </a:ext>
            </a:extLst>
          </p:cNvPr>
          <p:cNvPicPr>
            <a:picLocks noChangeAspect="1"/>
          </p:cNvPicPr>
          <p:nvPr/>
        </p:nvPicPr>
        <p:blipFill>
          <a:blip r:embed="rId2"/>
          <a:stretch>
            <a:fillRect/>
          </a:stretch>
        </p:blipFill>
        <p:spPr>
          <a:xfrm>
            <a:off x="202105" y="0"/>
            <a:ext cx="11787790" cy="6160990"/>
          </a:xfrm>
          <a:prstGeom prst="rect">
            <a:avLst/>
          </a:prstGeom>
        </p:spPr>
      </p:pic>
    </p:spTree>
    <p:extLst>
      <p:ext uri="{BB962C8B-B14F-4D97-AF65-F5344CB8AC3E}">
        <p14:creationId xmlns:p14="http://schemas.microsoft.com/office/powerpoint/2010/main" val="2596372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753FD-8030-CE25-46ED-8685A0431A7E}"/>
              </a:ext>
            </a:extLst>
          </p:cNvPr>
          <p:cNvSpPr>
            <a:spLocks noGrp="1"/>
          </p:cNvSpPr>
          <p:nvPr>
            <p:ph type="title"/>
          </p:nvPr>
        </p:nvSpPr>
        <p:spPr/>
        <p:txBody>
          <a:bodyPr/>
          <a:lstStyle/>
          <a:p>
            <a:r>
              <a:rPr lang="en-US" dirty="0"/>
              <a:t>Code</a:t>
            </a:r>
            <a:endParaRPr lang="en-PK" dirty="0"/>
          </a:p>
        </p:txBody>
      </p:sp>
      <p:sp>
        <p:nvSpPr>
          <p:cNvPr id="3" name="Content Placeholder 2">
            <a:extLst>
              <a:ext uri="{FF2B5EF4-FFF2-40B4-BE49-F238E27FC236}">
                <a16:creationId xmlns:a16="http://schemas.microsoft.com/office/drawing/2014/main" id="{40E03F18-25F6-3129-C514-0A12A4E347E7}"/>
              </a:ext>
            </a:extLst>
          </p:cNvPr>
          <p:cNvSpPr>
            <a:spLocks noGrp="1"/>
          </p:cNvSpPr>
          <p:nvPr>
            <p:ph idx="1"/>
          </p:nvPr>
        </p:nvSpPr>
        <p:spPr/>
        <p:txBody>
          <a:bodyPr/>
          <a:lstStyle/>
          <a:p>
            <a:r>
              <a:rPr lang="en-US" dirty="0"/>
              <a:t> When it comes to development, certainly the most foremost concern is whether or not it works. But beyond that, there are a number of other factors that we will consider when we talk about is the code good?</a:t>
            </a:r>
          </a:p>
          <a:p>
            <a:r>
              <a:rPr lang="en-US" dirty="0"/>
              <a:t>One of the most important parts of implementation could be coding style.</a:t>
            </a:r>
            <a:endParaRPr lang="en-PK" dirty="0"/>
          </a:p>
        </p:txBody>
      </p:sp>
    </p:spTree>
    <p:extLst>
      <p:ext uri="{BB962C8B-B14F-4D97-AF65-F5344CB8AC3E}">
        <p14:creationId xmlns:p14="http://schemas.microsoft.com/office/powerpoint/2010/main" val="17501580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68E75-D0EB-9EA0-5F0D-5AC749EBCB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6A80F5-815F-8CD4-E73A-855D4025DB70}"/>
              </a:ext>
            </a:extLst>
          </p:cNvPr>
          <p:cNvSpPr>
            <a:spLocks noGrp="1"/>
          </p:cNvSpPr>
          <p:nvPr>
            <p:ph idx="1"/>
          </p:nvPr>
        </p:nvSpPr>
        <p:spPr/>
        <p:txBody>
          <a:bodyPr/>
          <a:lstStyle/>
          <a:p>
            <a:r>
              <a:rPr lang="en-US" dirty="0"/>
              <a:t>Vs code  ----- &gt; </a:t>
            </a:r>
            <a:r>
              <a:rPr lang="en-US" dirty="0" err="1"/>
              <a:t>gitlens</a:t>
            </a:r>
            <a:r>
              <a:rPr lang="en-US" dirty="0"/>
              <a:t> extension</a:t>
            </a:r>
          </a:p>
        </p:txBody>
      </p:sp>
    </p:spTree>
    <p:extLst>
      <p:ext uri="{BB962C8B-B14F-4D97-AF65-F5344CB8AC3E}">
        <p14:creationId xmlns:p14="http://schemas.microsoft.com/office/powerpoint/2010/main" val="3447674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610BE-E104-3387-A615-424DD3E606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C63AF4-3857-6B73-2476-6BC8211062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E117BD4-C1C6-D4CF-4106-618BD36FD711}"/>
              </a:ext>
            </a:extLst>
          </p:cNvPr>
          <p:cNvPicPr>
            <a:picLocks noChangeAspect="1"/>
          </p:cNvPicPr>
          <p:nvPr/>
        </p:nvPicPr>
        <p:blipFill>
          <a:blip r:embed="rId2"/>
          <a:stretch>
            <a:fillRect/>
          </a:stretch>
        </p:blipFill>
        <p:spPr>
          <a:xfrm>
            <a:off x="0" y="144479"/>
            <a:ext cx="12192000" cy="6569042"/>
          </a:xfrm>
          <a:prstGeom prst="rect">
            <a:avLst/>
          </a:prstGeom>
        </p:spPr>
      </p:pic>
    </p:spTree>
    <p:extLst>
      <p:ext uri="{BB962C8B-B14F-4D97-AF65-F5344CB8AC3E}">
        <p14:creationId xmlns:p14="http://schemas.microsoft.com/office/powerpoint/2010/main" val="1238294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82C18-D4DE-C655-5A62-6821BE1EE9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ABDF5C-9F51-92E2-C9B6-5C018585F8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17DD797-AB93-D814-4E85-FA50ED5E0BB7}"/>
              </a:ext>
            </a:extLst>
          </p:cNvPr>
          <p:cNvPicPr>
            <a:picLocks noChangeAspect="1"/>
          </p:cNvPicPr>
          <p:nvPr/>
        </p:nvPicPr>
        <p:blipFill>
          <a:blip r:embed="rId2"/>
          <a:stretch>
            <a:fillRect/>
          </a:stretch>
        </p:blipFill>
        <p:spPr>
          <a:xfrm>
            <a:off x="1801860" y="297571"/>
            <a:ext cx="7467600" cy="6477000"/>
          </a:xfrm>
          <a:prstGeom prst="rect">
            <a:avLst/>
          </a:prstGeom>
        </p:spPr>
      </p:pic>
    </p:spTree>
    <p:extLst>
      <p:ext uri="{BB962C8B-B14F-4D97-AF65-F5344CB8AC3E}">
        <p14:creationId xmlns:p14="http://schemas.microsoft.com/office/powerpoint/2010/main" val="3984510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AB312-699B-D056-5A43-729F2C3CB6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121A4B-6B2F-B085-4E14-4973C880D04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E651DDF-65CF-FD12-05A0-5510A1D55F1B}"/>
              </a:ext>
            </a:extLst>
          </p:cNvPr>
          <p:cNvPicPr>
            <a:picLocks noChangeAspect="1"/>
          </p:cNvPicPr>
          <p:nvPr/>
        </p:nvPicPr>
        <p:blipFill>
          <a:blip r:embed="rId2"/>
          <a:stretch>
            <a:fillRect/>
          </a:stretch>
        </p:blipFill>
        <p:spPr>
          <a:xfrm>
            <a:off x="0" y="0"/>
            <a:ext cx="12082442" cy="6858000"/>
          </a:xfrm>
          <a:prstGeom prst="rect">
            <a:avLst/>
          </a:prstGeom>
        </p:spPr>
      </p:pic>
    </p:spTree>
    <p:extLst>
      <p:ext uri="{BB962C8B-B14F-4D97-AF65-F5344CB8AC3E}">
        <p14:creationId xmlns:p14="http://schemas.microsoft.com/office/powerpoint/2010/main" val="4289029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1CD45B-0EDB-5523-029F-2EA13F5D9312}"/>
              </a:ext>
            </a:extLst>
          </p:cNvPr>
          <p:cNvSpPr>
            <a:spLocks noGrp="1"/>
          </p:cNvSpPr>
          <p:nvPr>
            <p:ph type="title"/>
          </p:nvPr>
        </p:nvSpPr>
        <p:spPr/>
        <p:txBody>
          <a:bodyPr/>
          <a:lstStyle/>
          <a:p>
            <a:r>
              <a:rPr lang="en-US" dirty="0"/>
              <a:t>Git Configuration</a:t>
            </a:r>
            <a:br>
              <a:rPr lang="en-US" dirty="0"/>
            </a:br>
            <a:endParaRPr lang="en-US" dirty="0"/>
          </a:p>
        </p:txBody>
      </p:sp>
    </p:spTree>
    <p:extLst>
      <p:ext uri="{BB962C8B-B14F-4D97-AF65-F5344CB8AC3E}">
        <p14:creationId xmlns:p14="http://schemas.microsoft.com/office/powerpoint/2010/main" val="18042967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D8155-DA87-4292-4BF7-5AC0E1F86A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C77F37-C146-0489-8191-DDC8FA45A39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C6427F3-427F-032E-D45A-2895EB2C68F5}"/>
              </a:ext>
            </a:extLst>
          </p:cNvPr>
          <p:cNvPicPr>
            <a:picLocks noChangeAspect="1"/>
          </p:cNvPicPr>
          <p:nvPr/>
        </p:nvPicPr>
        <p:blipFill>
          <a:blip r:embed="rId2"/>
          <a:stretch>
            <a:fillRect/>
          </a:stretch>
        </p:blipFill>
        <p:spPr>
          <a:xfrm>
            <a:off x="0" y="-77260"/>
            <a:ext cx="12218557" cy="6935259"/>
          </a:xfrm>
          <a:prstGeom prst="rect">
            <a:avLst/>
          </a:prstGeom>
        </p:spPr>
      </p:pic>
    </p:spTree>
    <p:extLst>
      <p:ext uri="{BB962C8B-B14F-4D97-AF65-F5344CB8AC3E}">
        <p14:creationId xmlns:p14="http://schemas.microsoft.com/office/powerpoint/2010/main" val="4219691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2867D-C5F5-1EB1-0204-298A514FAF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4EDA9CD-FECE-F2EA-0367-EEB702431770}"/>
              </a:ext>
            </a:extLst>
          </p:cNvPr>
          <p:cNvSpPr>
            <a:spLocks noGrp="1"/>
          </p:cNvSpPr>
          <p:nvPr>
            <p:ph idx="1"/>
          </p:nvPr>
        </p:nvSpPr>
        <p:spPr/>
        <p:txBody>
          <a:bodyPr/>
          <a:lstStyle/>
          <a:p>
            <a:pPr marL="0" indent="0">
              <a:buNone/>
            </a:pPr>
            <a:r>
              <a:rPr lang="en-US" dirty="0"/>
              <a:t>Code command opens</a:t>
            </a:r>
          </a:p>
          <a:p>
            <a:pPr marL="0" indent="0">
              <a:buNone/>
            </a:pPr>
            <a:r>
              <a:rPr lang="en-US" dirty="0"/>
              <a:t>Visual studio code</a:t>
            </a:r>
          </a:p>
        </p:txBody>
      </p:sp>
      <p:pic>
        <p:nvPicPr>
          <p:cNvPr id="5" name="Picture 4">
            <a:extLst>
              <a:ext uri="{FF2B5EF4-FFF2-40B4-BE49-F238E27FC236}">
                <a16:creationId xmlns:a16="http://schemas.microsoft.com/office/drawing/2014/main" id="{09790E45-F8B0-A5A8-A425-ACCBC8FBA679}"/>
              </a:ext>
            </a:extLst>
          </p:cNvPr>
          <p:cNvPicPr>
            <a:picLocks noChangeAspect="1"/>
          </p:cNvPicPr>
          <p:nvPr/>
        </p:nvPicPr>
        <p:blipFill>
          <a:blip r:embed="rId2"/>
          <a:stretch>
            <a:fillRect/>
          </a:stretch>
        </p:blipFill>
        <p:spPr>
          <a:xfrm>
            <a:off x="4371975" y="2419350"/>
            <a:ext cx="7820025" cy="4438650"/>
          </a:xfrm>
          <a:prstGeom prst="rect">
            <a:avLst/>
          </a:prstGeom>
        </p:spPr>
      </p:pic>
    </p:spTree>
    <p:extLst>
      <p:ext uri="{BB962C8B-B14F-4D97-AF65-F5344CB8AC3E}">
        <p14:creationId xmlns:p14="http://schemas.microsoft.com/office/powerpoint/2010/main" val="20321335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C7F5D-F58D-7C50-7980-26337C0A3A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8FAE0B-05D1-83A9-D316-74A6B684668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F5CD7A0-F718-EF08-42C4-20F1DDA6382A}"/>
              </a:ext>
            </a:extLst>
          </p:cNvPr>
          <p:cNvPicPr>
            <a:picLocks noChangeAspect="1"/>
          </p:cNvPicPr>
          <p:nvPr/>
        </p:nvPicPr>
        <p:blipFill>
          <a:blip r:embed="rId2"/>
          <a:stretch>
            <a:fillRect/>
          </a:stretch>
        </p:blipFill>
        <p:spPr>
          <a:xfrm>
            <a:off x="548297" y="386313"/>
            <a:ext cx="10789920" cy="5750411"/>
          </a:xfrm>
          <a:prstGeom prst="rect">
            <a:avLst/>
          </a:prstGeom>
        </p:spPr>
      </p:pic>
    </p:spTree>
    <p:extLst>
      <p:ext uri="{BB962C8B-B14F-4D97-AF65-F5344CB8AC3E}">
        <p14:creationId xmlns:p14="http://schemas.microsoft.com/office/powerpoint/2010/main" val="16356200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F6B9A-67E9-9CDA-4E84-11ADF974BA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FA96C6-704D-E075-D950-2D3DF148B920}"/>
              </a:ext>
            </a:extLst>
          </p:cNvPr>
          <p:cNvSpPr>
            <a:spLocks noGrp="1"/>
          </p:cNvSpPr>
          <p:nvPr>
            <p:ph idx="1"/>
          </p:nvPr>
        </p:nvSpPr>
        <p:spPr>
          <a:xfrm>
            <a:off x="620382" y="2603500"/>
            <a:ext cx="10488749" cy="3416300"/>
          </a:xfrm>
        </p:spPr>
        <p:txBody>
          <a:bodyPr/>
          <a:lstStyle/>
          <a:p>
            <a:pPr marL="0" indent="0">
              <a:buNone/>
            </a:pPr>
            <a:r>
              <a:rPr lang="en-US" dirty="0"/>
              <a:t>Code –wait</a:t>
            </a:r>
          </a:p>
          <a:p>
            <a:pPr marL="0" indent="0">
              <a:buNone/>
            </a:pPr>
            <a:endParaRPr lang="en-US" dirty="0"/>
          </a:p>
          <a:p>
            <a:pPr marL="0" indent="0">
              <a:buNone/>
            </a:pPr>
            <a:r>
              <a:rPr lang="en-US" dirty="0"/>
              <a:t>–wait – make sure git bash</a:t>
            </a:r>
          </a:p>
          <a:p>
            <a:pPr marL="0" indent="0">
              <a:buNone/>
            </a:pPr>
            <a:r>
              <a:rPr lang="en-US" dirty="0"/>
              <a:t> will wait for code editor </a:t>
            </a:r>
          </a:p>
          <a:p>
            <a:pPr marL="0" indent="0">
              <a:buNone/>
            </a:pPr>
            <a:r>
              <a:rPr lang="en-US" dirty="0"/>
              <a:t>will be closed</a:t>
            </a:r>
          </a:p>
        </p:txBody>
      </p:sp>
      <p:pic>
        <p:nvPicPr>
          <p:cNvPr id="5" name="Picture 4">
            <a:extLst>
              <a:ext uri="{FF2B5EF4-FFF2-40B4-BE49-F238E27FC236}">
                <a16:creationId xmlns:a16="http://schemas.microsoft.com/office/drawing/2014/main" id="{BA819032-D7AC-3A6F-EF53-706CCBBE29E7}"/>
              </a:ext>
            </a:extLst>
          </p:cNvPr>
          <p:cNvPicPr>
            <a:picLocks noChangeAspect="1"/>
          </p:cNvPicPr>
          <p:nvPr/>
        </p:nvPicPr>
        <p:blipFill>
          <a:blip r:embed="rId2"/>
          <a:stretch>
            <a:fillRect/>
          </a:stretch>
        </p:blipFill>
        <p:spPr>
          <a:xfrm>
            <a:off x="4371975" y="2603500"/>
            <a:ext cx="7820025" cy="4438650"/>
          </a:xfrm>
          <a:prstGeom prst="rect">
            <a:avLst/>
          </a:prstGeom>
        </p:spPr>
      </p:pic>
      <p:sp>
        <p:nvSpPr>
          <p:cNvPr id="6" name="TextBox 5">
            <a:extLst>
              <a:ext uri="{FF2B5EF4-FFF2-40B4-BE49-F238E27FC236}">
                <a16:creationId xmlns:a16="http://schemas.microsoft.com/office/drawing/2014/main" id="{C725199A-14A4-313E-B686-A81BE8C43E99}"/>
              </a:ext>
            </a:extLst>
          </p:cNvPr>
          <p:cNvSpPr txBox="1"/>
          <p:nvPr/>
        </p:nvSpPr>
        <p:spPr>
          <a:xfrm>
            <a:off x="669674" y="2007141"/>
            <a:ext cx="10852651"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dirty="0"/>
              <a:t>https://digitalthoughtdisruption.com/2020/09/08/make-vs-code-default-editor-in-git-post-install/</a:t>
            </a:r>
          </a:p>
        </p:txBody>
      </p:sp>
    </p:spTree>
    <p:extLst>
      <p:ext uri="{BB962C8B-B14F-4D97-AF65-F5344CB8AC3E}">
        <p14:creationId xmlns:p14="http://schemas.microsoft.com/office/powerpoint/2010/main" val="180966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CEB74-F2B8-4152-AF57-83B5E65AE0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916436-52A7-1B3A-49B9-F1DF6D8498D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A6068ED-E785-C609-96AF-3DC7B772C5F6}"/>
              </a:ext>
            </a:extLst>
          </p:cNvPr>
          <p:cNvPicPr>
            <a:picLocks noChangeAspect="1"/>
          </p:cNvPicPr>
          <p:nvPr/>
        </p:nvPicPr>
        <p:blipFill>
          <a:blip r:embed="rId2"/>
          <a:stretch>
            <a:fillRect/>
          </a:stretch>
        </p:blipFill>
        <p:spPr>
          <a:xfrm>
            <a:off x="2185987" y="1209675"/>
            <a:ext cx="7820025" cy="4438650"/>
          </a:xfrm>
          <a:prstGeom prst="rect">
            <a:avLst/>
          </a:prstGeom>
        </p:spPr>
      </p:pic>
    </p:spTree>
    <p:extLst>
      <p:ext uri="{BB962C8B-B14F-4D97-AF65-F5344CB8AC3E}">
        <p14:creationId xmlns:p14="http://schemas.microsoft.com/office/powerpoint/2010/main" val="980631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CA7BA-55B6-045A-EB1A-12F5A2D4C827}"/>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AA36DB92-E8DE-95F9-D0B2-6E9B2948FDEA}"/>
              </a:ext>
            </a:extLst>
          </p:cNvPr>
          <p:cNvSpPr>
            <a:spLocks noGrp="1"/>
          </p:cNvSpPr>
          <p:nvPr>
            <p:ph idx="1"/>
          </p:nvPr>
        </p:nvSpPr>
        <p:spPr/>
        <p:txBody>
          <a:bodyPr/>
          <a:lstStyle/>
          <a:p>
            <a:r>
              <a:rPr lang="en-US" dirty="0"/>
              <a:t>Readability</a:t>
            </a:r>
          </a:p>
          <a:p>
            <a:r>
              <a:rPr lang="en-US" dirty="0"/>
              <a:t>Maintainability</a:t>
            </a:r>
          </a:p>
          <a:p>
            <a:r>
              <a:rPr lang="en-US" dirty="0"/>
              <a:t>Testability</a:t>
            </a:r>
          </a:p>
          <a:p>
            <a:r>
              <a:rPr lang="en-US" dirty="0"/>
              <a:t>Helps Focus on logic </a:t>
            </a:r>
          </a:p>
          <a:p>
            <a:r>
              <a:rPr lang="en-US" dirty="0"/>
              <a:t>Scalability</a:t>
            </a:r>
          </a:p>
          <a:p>
            <a:r>
              <a:rPr lang="en-US" dirty="0"/>
              <a:t>Reusability</a:t>
            </a:r>
          </a:p>
          <a:p>
            <a:endParaRPr lang="en-PK" dirty="0"/>
          </a:p>
        </p:txBody>
      </p:sp>
    </p:spTree>
    <p:extLst>
      <p:ext uri="{BB962C8B-B14F-4D97-AF65-F5344CB8AC3E}">
        <p14:creationId xmlns:p14="http://schemas.microsoft.com/office/powerpoint/2010/main" val="36302459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50BEA-D4E4-5E15-A769-C2C885D006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E1BBD5-3262-E7D8-B22D-7E1969C7F15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316AE5B-78D0-C5F8-DCED-CEDBCA2802B2}"/>
              </a:ext>
            </a:extLst>
          </p:cNvPr>
          <p:cNvPicPr>
            <a:picLocks noChangeAspect="1"/>
          </p:cNvPicPr>
          <p:nvPr/>
        </p:nvPicPr>
        <p:blipFill>
          <a:blip r:embed="rId2"/>
          <a:stretch>
            <a:fillRect/>
          </a:stretch>
        </p:blipFill>
        <p:spPr>
          <a:xfrm>
            <a:off x="154745" y="0"/>
            <a:ext cx="11825518" cy="6302326"/>
          </a:xfrm>
          <a:prstGeom prst="rect">
            <a:avLst/>
          </a:prstGeom>
        </p:spPr>
      </p:pic>
    </p:spTree>
    <p:extLst>
      <p:ext uri="{BB962C8B-B14F-4D97-AF65-F5344CB8AC3E}">
        <p14:creationId xmlns:p14="http://schemas.microsoft.com/office/powerpoint/2010/main" val="23177131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C948-0AFC-1477-3464-CDDCD9157D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AD2EA7-D1FC-9E6B-E4F0-59242DCF1A0C}"/>
              </a:ext>
            </a:extLst>
          </p:cNvPr>
          <p:cNvSpPr>
            <a:spLocks noGrp="1"/>
          </p:cNvSpPr>
          <p:nvPr>
            <p:ph idx="1"/>
          </p:nvPr>
        </p:nvSpPr>
        <p:spPr/>
        <p:txBody>
          <a:bodyPr/>
          <a:lstStyle/>
          <a:p>
            <a:r>
              <a:rPr lang="en-US" dirty="0">
                <a:hlinkClick r:id="rId2"/>
              </a:rPr>
              <a:t>https://git-scm.com/book/en/v2/Customizing-Git-Git-Configuration</a:t>
            </a:r>
            <a:endParaRPr lang="en-US" dirty="0"/>
          </a:p>
          <a:p>
            <a:r>
              <a:rPr lang="en-US" dirty="0"/>
              <a:t>CRLF refers to the special character elements "Carriage Return" and "Line Feed."</a:t>
            </a:r>
          </a:p>
        </p:txBody>
      </p:sp>
    </p:spTree>
    <p:extLst>
      <p:ext uri="{BB962C8B-B14F-4D97-AF65-F5344CB8AC3E}">
        <p14:creationId xmlns:p14="http://schemas.microsoft.com/office/powerpoint/2010/main" val="2214870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EBB5-51F9-5F4C-E15C-C01EA0154C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914A01-163E-0820-6680-E0EB784E5469}"/>
              </a:ext>
            </a:extLst>
          </p:cNvPr>
          <p:cNvSpPr>
            <a:spLocks noGrp="1"/>
          </p:cNvSpPr>
          <p:nvPr>
            <p:ph idx="1"/>
          </p:nvPr>
        </p:nvSpPr>
        <p:spPr/>
        <p:txBody>
          <a:bodyPr>
            <a:normAutofit/>
          </a:bodyPr>
          <a:lstStyle/>
          <a:p>
            <a:pPr marL="0" indent="0" algn="just">
              <a:buNone/>
            </a:pPr>
            <a:r>
              <a:rPr lang="en-US" sz="2400" dirty="0"/>
              <a:t>If you’re programming on Windows and working with people who are not (or vice-versa), you’ll probably run into line-ending issues at some point. This is because Windows uses both a carriage-return character and a linefeed character for newlines in its files, whereas macOS and Linux systems use only the linefeed character. This is a subtle but incredibly annoying fact of cross-platform work; many editors on Windows silently replace existing LF-style line endings with CRLF, or insert both line-ending characters when the user hits the enter key.</a:t>
            </a:r>
          </a:p>
        </p:txBody>
      </p:sp>
    </p:spTree>
    <p:extLst>
      <p:ext uri="{BB962C8B-B14F-4D97-AF65-F5344CB8AC3E}">
        <p14:creationId xmlns:p14="http://schemas.microsoft.com/office/powerpoint/2010/main" val="31406754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3EE53-5D97-78D0-BEC5-065CF9CDD1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5EB716-4DA8-08EC-4ADF-0DA573942694}"/>
              </a:ext>
            </a:extLst>
          </p:cNvPr>
          <p:cNvSpPr>
            <a:spLocks noGrp="1"/>
          </p:cNvSpPr>
          <p:nvPr>
            <p:ph idx="1"/>
          </p:nvPr>
        </p:nvSpPr>
        <p:spPr/>
        <p:txBody>
          <a:bodyPr/>
          <a:lstStyle/>
          <a:p>
            <a:pPr marL="0" indent="0">
              <a:buNone/>
            </a:pPr>
            <a:r>
              <a:rPr lang="en-US" dirty="0"/>
              <a:t>When using mac or </a:t>
            </a:r>
            <a:r>
              <a:rPr lang="en-US" dirty="0" err="1"/>
              <a:t>linux</a:t>
            </a:r>
            <a:endParaRPr lang="en-US" dirty="0"/>
          </a:p>
          <a:p>
            <a:pPr marL="0" indent="0">
              <a:buNone/>
            </a:pPr>
            <a:r>
              <a:rPr lang="en-US" dirty="0"/>
              <a:t>Instead of true write </a:t>
            </a:r>
          </a:p>
          <a:p>
            <a:pPr marL="0" indent="0">
              <a:buNone/>
            </a:pPr>
            <a:r>
              <a:rPr lang="en-US" dirty="0"/>
              <a:t>input</a:t>
            </a:r>
          </a:p>
        </p:txBody>
      </p:sp>
      <p:pic>
        <p:nvPicPr>
          <p:cNvPr id="5" name="Picture 4">
            <a:extLst>
              <a:ext uri="{FF2B5EF4-FFF2-40B4-BE49-F238E27FC236}">
                <a16:creationId xmlns:a16="http://schemas.microsoft.com/office/drawing/2014/main" id="{D44292E9-8572-01EA-EF79-0BB922F9FFC7}"/>
              </a:ext>
            </a:extLst>
          </p:cNvPr>
          <p:cNvPicPr>
            <a:picLocks noChangeAspect="1"/>
          </p:cNvPicPr>
          <p:nvPr/>
        </p:nvPicPr>
        <p:blipFill>
          <a:blip r:embed="rId2"/>
          <a:stretch>
            <a:fillRect/>
          </a:stretch>
        </p:blipFill>
        <p:spPr>
          <a:xfrm>
            <a:off x="4371975" y="2603500"/>
            <a:ext cx="7820025" cy="4438650"/>
          </a:xfrm>
          <a:prstGeom prst="rect">
            <a:avLst/>
          </a:prstGeom>
        </p:spPr>
      </p:pic>
    </p:spTree>
    <p:extLst>
      <p:ext uri="{BB962C8B-B14F-4D97-AF65-F5344CB8AC3E}">
        <p14:creationId xmlns:p14="http://schemas.microsoft.com/office/powerpoint/2010/main" val="4897845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3067A-88E8-7234-9E7A-EDD2A91C3D54}"/>
              </a:ext>
            </a:extLst>
          </p:cNvPr>
          <p:cNvSpPr>
            <a:spLocks noGrp="1"/>
          </p:cNvSpPr>
          <p:nvPr>
            <p:ph type="title"/>
          </p:nvPr>
        </p:nvSpPr>
        <p:spPr/>
        <p:txBody>
          <a:bodyPr/>
          <a:lstStyle/>
          <a:p>
            <a:r>
              <a:rPr lang="en-US" dirty="0"/>
              <a:t>Help in git</a:t>
            </a:r>
          </a:p>
        </p:txBody>
      </p:sp>
      <p:sp>
        <p:nvSpPr>
          <p:cNvPr id="3" name="Content Placeholder 2">
            <a:extLst>
              <a:ext uri="{FF2B5EF4-FFF2-40B4-BE49-F238E27FC236}">
                <a16:creationId xmlns:a16="http://schemas.microsoft.com/office/drawing/2014/main" id="{D63FDE4C-598F-DB49-F3A7-CDB5D99528D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5A01AC0-414C-82DD-B456-433503031FEC}"/>
              </a:ext>
            </a:extLst>
          </p:cNvPr>
          <p:cNvPicPr>
            <a:picLocks noChangeAspect="1"/>
          </p:cNvPicPr>
          <p:nvPr/>
        </p:nvPicPr>
        <p:blipFill>
          <a:blip r:embed="rId2"/>
          <a:stretch>
            <a:fillRect/>
          </a:stretch>
        </p:blipFill>
        <p:spPr>
          <a:xfrm>
            <a:off x="2185987" y="1209675"/>
            <a:ext cx="7820025" cy="4438650"/>
          </a:xfrm>
          <a:prstGeom prst="rect">
            <a:avLst/>
          </a:prstGeom>
        </p:spPr>
      </p:pic>
    </p:spTree>
    <p:extLst>
      <p:ext uri="{BB962C8B-B14F-4D97-AF65-F5344CB8AC3E}">
        <p14:creationId xmlns:p14="http://schemas.microsoft.com/office/powerpoint/2010/main" val="24922136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0F0EA-AEB1-106C-C5B5-E42B0A9A1E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BE45CE-5EF9-CE8B-755F-2ECE634CD23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6915355-41D7-D009-6295-A27EF7E9B025}"/>
              </a:ext>
            </a:extLst>
          </p:cNvPr>
          <p:cNvPicPr>
            <a:picLocks noChangeAspect="1"/>
          </p:cNvPicPr>
          <p:nvPr/>
        </p:nvPicPr>
        <p:blipFill>
          <a:blip r:embed="rId2"/>
          <a:stretch>
            <a:fillRect/>
          </a:stretch>
        </p:blipFill>
        <p:spPr>
          <a:xfrm>
            <a:off x="0" y="0"/>
            <a:ext cx="11830929" cy="6858000"/>
          </a:xfrm>
          <a:prstGeom prst="rect">
            <a:avLst/>
          </a:prstGeom>
        </p:spPr>
      </p:pic>
    </p:spTree>
    <p:extLst>
      <p:ext uri="{BB962C8B-B14F-4D97-AF65-F5344CB8AC3E}">
        <p14:creationId xmlns:p14="http://schemas.microsoft.com/office/powerpoint/2010/main" val="16048969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7A4D5-77EC-4714-EBD6-D5C0978CFD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65A829-BD6D-0C88-B079-CB9E615F93D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C359D13-753F-4268-D8A9-11237ECF6600}"/>
              </a:ext>
            </a:extLst>
          </p:cNvPr>
          <p:cNvPicPr>
            <a:picLocks noChangeAspect="1"/>
          </p:cNvPicPr>
          <p:nvPr/>
        </p:nvPicPr>
        <p:blipFill>
          <a:blip r:embed="rId2"/>
          <a:stretch>
            <a:fillRect/>
          </a:stretch>
        </p:blipFill>
        <p:spPr>
          <a:xfrm>
            <a:off x="196947" y="509190"/>
            <a:ext cx="10957309" cy="5839620"/>
          </a:xfrm>
          <a:prstGeom prst="rect">
            <a:avLst/>
          </a:prstGeom>
        </p:spPr>
      </p:pic>
    </p:spTree>
    <p:extLst>
      <p:ext uri="{BB962C8B-B14F-4D97-AF65-F5344CB8AC3E}">
        <p14:creationId xmlns:p14="http://schemas.microsoft.com/office/powerpoint/2010/main" val="4166920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C4DA-0FD0-9779-D31C-D4C7329FEB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55A045-3566-EC4D-FB39-DF1747C2136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7D27C8-B995-146E-3F0C-85F41A8A0A0D}"/>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20233181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258D1-66A2-40AD-35D3-B5605AEF04E0}"/>
              </a:ext>
            </a:extLst>
          </p:cNvPr>
          <p:cNvSpPr>
            <a:spLocks noGrp="1"/>
          </p:cNvSpPr>
          <p:nvPr>
            <p:ph type="title"/>
          </p:nvPr>
        </p:nvSpPr>
        <p:spPr/>
        <p:txBody>
          <a:bodyPr/>
          <a:lstStyle/>
          <a:p>
            <a:r>
              <a:rPr lang="en-US" dirty="0"/>
              <a:t>Repository </a:t>
            </a:r>
          </a:p>
        </p:txBody>
      </p:sp>
      <p:sp>
        <p:nvSpPr>
          <p:cNvPr id="5" name="Text Placeholder 4">
            <a:extLst>
              <a:ext uri="{FF2B5EF4-FFF2-40B4-BE49-F238E27FC236}">
                <a16:creationId xmlns:a16="http://schemas.microsoft.com/office/drawing/2014/main" id="{9C2A0E21-74E6-4F20-46F5-2BC30862615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254697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0D147-4E93-F1D2-6AA8-F496B45E75B4}"/>
              </a:ext>
            </a:extLst>
          </p:cNvPr>
          <p:cNvSpPr>
            <a:spLocks noGrp="1"/>
          </p:cNvSpPr>
          <p:nvPr>
            <p:ph type="title"/>
          </p:nvPr>
        </p:nvSpPr>
        <p:spPr/>
        <p:txBody>
          <a:bodyPr/>
          <a:lstStyle/>
          <a:p>
            <a:r>
              <a:rPr lang="en-US" dirty="0"/>
              <a:t>Repository</a:t>
            </a:r>
            <a:endParaRPr lang="en-PK" dirty="0"/>
          </a:p>
        </p:txBody>
      </p:sp>
      <p:sp>
        <p:nvSpPr>
          <p:cNvPr id="3" name="Content Placeholder 2">
            <a:extLst>
              <a:ext uri="{FF2B5EF4-FFF2-40B4-BE49-F238E27FC236}">
                <a16:creationId xmlns:a16="http://schemas.microsoft.com/office/drawing/2014/main" id="{077EF14B-4987-C9B3-3162-E8C29C98EB8C}"/>
              </a:ext>
            </a:extLst>
          </p:cNvPr>
          <p:cNvSpPr>
            <a:spLocks noGrp="1"/>
          </p:cNvSpPr>
          <p:nvPr>
            <p:ph idx="1"/>
          </p:nvPr>
        </p:nvSpPr>
        <p:spPr/>
        <p:txBody>
          <a:bodyPr>
            <a:normAutofit/>
          </a:bodyPr>
          <a:lstStyle/>
          <a:p>
            <a:r>
              <a:rPr lang="en-US" sz="2800" dirty="0"/>
              <a:t>A repository, or Git project, encompasses the entire collection of files and folders associated with a project, along with each file's revision history.</a:t>
            </a:r>
            <a:endParaRPr lang="en-PK" sz="2800" dirty="0"/>
          </a:p>
        </p:txBody>
      </p:sp>
    </p:spTree>
    <p:extLst>
      <p:ext uri="{BB962C8B-B14F-4D97-AF65-F5344CB8AC3E}">
        <p14:creationId xmlns:p14="http://schemas.microsoft.com/office/powerpoint/2010/main" val="809002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F1AB7-7A00-687E-D9D8-94B4859F4A5C}"/>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95F985AA-8284-C490-404A-DBDDB6B886A0}"/>
              </a:ext>
            </a:extLst>
          </p:cNvPr>
          <p:cNvSpPr>
            <a:spLocks noGrp="1"/>
          </p:cNvSpPr>
          <p:nvPr>
            <p:ph idx="1"/>
          </p:nvPr>
        </p:nvSpPr>
        <p:spPr>
          <a:xfrm>
            <a:off x="1154954" y="2603500"/>
            <a:ext cx="10915126" cy="3416300"/>
          </a:xfrm>
        </p:spPr>
        <p:txBody>
          <a:bodyPr/>
          <a:lstStyle/>
          <a:p>
            <a:r>
              <a:rPr lang="en-US" dirty="0"/>
              <a:t> A well-written code is not just one that performs its intended task accurately, but also one that is easy to read, understand, and maintain.</a:t>
            </a:r>
          </a:p>
          <a:p>
            <a:r>
              <a:rPr lang="en-US" dirty="0"/>
              <a:t>What we want to be able to do with coding style is enforce a coding style guide, a set of rules for formatting code across the entire team.</a:t>
            </a:r>
            <a:endParaRPr lang="en-PK" dirty="0"/>
          </a:p>
        </p:txBody>
      </p:sp>
    </p:spTree>
    <p:extLst>
      <p:ext uri="{BB962C8B-B14F-4D97-AF65-F5344CB8AC3E}">
        <p14:creationId xmlns:p14="http://schemas.microsoft.com/office/powerpoint/2010/main" val="4745069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7479B-36B8-1D53-C65B-110F0BFB0A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F7F87D-7D94-21B9-D946-982FD14669C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027C8E2-0A01-B70D-E269-373B5F232999}"/>
              </a:ext>
            </a:extLst>
          </p:cNvPr>
          <p:cNvPicPr>
            <a:picLocks noChangeAspect="1"/>
          </p:cNvPicPr>
          <p:nvPr/>
        </p:nvPicPr>
        <p:blipFill rotWithShape="1">
          <a:blip r:embed="rId2"/>
          <a:srcRect l="17255"/>
          <a:stretch/>
        </p:blipFill>
        <p:spPr>
          <a:xfrm>
            <a:off x="548297" y="419331"/>
            <a:ext cx="9453490" cy="6438669"/>
          </a:xfrm>
          <a:prstGeom prst="rect">
            <a:avLst/>
          </a:prstGeom>
        </p:spPr>
      </p:pic>
    </p:spTree>
    <p:extLst>
      <p:ext uri="{BB962C8B-B14F-4D97-AF65-F5344CB8AC3E}">
        <p14:creationId xmlns:p14="http://schemas.microsoft.com/office/powerpoint/2010/main" val="37745215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8B8C8-108A-B081-F95B-114A165B53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5D2899-CD9D-EC0C-6FBA-3577E79CAACB}"/>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3B433715-CE46-040F-FD55-EC5D51D83827}"/>
              </a:ext>
            </a:extLst>
          </p:cNvPr>
          <p:cNvPicPr>
            <a:picLocks noChangeAspect="1"/>
          </p:cNvPicPr>
          <p:nvPr/>
        </p:nvPicPr>
        <p:blipFill rotWithShape="1">
          <a:blip r:embed="rId2"/>
          <a:srcRect l="26436" r="14403"/>
          <a:stretch/>
        </p:blipFill>
        <p:spPr>
          <a:xfrm>
            <a:off x="1828800" y="3347"/>
            <a:ext cx="7146387" cy="6854653"/>
          </a:xfrm>
          <a:prstGeom prst="rect">
            <a:avLst/>
          </a:prstGeom>
        </p:spPr>
      </p:pic>
      <p:cxnSp>
        <p:nvCxnSpPr>
          <p:cNvPr id="7" name="Straight Arrow Connector 6">
            <a:extLst>
              <a:ext uri="{FF2B5EF4-FFF2-40B4-BE49-F238E27FC236}">
                <a16:creationId xmlns:a16="http://schemas.microsoft.com/office/drawing/2014/main" id="{3C50A916-FA2F-3B70-7A20-2D019F903E39}"/>
              </a:ext>
            </a:extLst>
          </p:cNvPr>
          <p:cNvCxnSpPr>
            <a:cxnSpLocks/>
          </p:cNvCxnSpPr>
          <p:nvPr/>
        </p:nvCxnSpPr>
        <p:spPr>
          <a:xfrm flipH="1" flipV="1">
            <a:off x="6710289" y="4164037"/>
            <a:ext cx="3840480" cy="222269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605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C4487-2A1D-E1CE-4B88-281C4BA1FF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04E55B-3A00-FFCD-1B92-1845909D2D9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8418FD4-41F1-5FE8-3D3A-65681C8EADB9}"/>
              </a:ext>
            </a:extLst>
          </p:cNvPr>
          <p:cNvPicPr>
            <a:picLocks noChangeAspect="1"/>
          </p:cNvPicPr>
          <p:nvPr/>
        </p:nvPicPr>
        <p:blipFill>
          <a:blip r:embed="rId2"/>
          <a:stretch>
            <a:fillRect/>
          </a:stretch>
        </p:blipFill>
        <p:spPr>
          <a:xfrm>
            <a:off x="1454467" y="1209675"/>
            <a:ext cx="7820025" cy="4438650"/>
          </a:xfrm>
          <a:prstGeom prst="rect">
            <a:avLst/>
          </a:prstGeom>
        </p:spPr>
      </p:pic>
    </p:spTree>
    <p:extLst>
      <p:ext uri="{BB962C8B-B14F-4D97-AF65-F5344CB8AC3E}">
        <p14:creationId xmlns:p14="http://schemas.microsoft.com/office/powerpoint/2010/main" val="41787461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1156-DCF9-3ACE-787F-5AFE47F001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928FCBA-23A0-F144-EE46-C4756782B9F2}"/>
              </a:ext>
            </a:extLst>
          </p:cNvPr>
          <p:cNvSpPr>
            <a:spLocks noGrp="1"/>
          </p:cNvSpPr>
          <p:nvPr>
            <p:ph idx="1"/>
          </p:nvPr>
        </p:nvSpPr>
        <p:spPr/>
        <p:txBody>
          <a:bodyPr/>
          <a:lstStyle/>
          <a:p>
            <a:r>
              <a:rPr lang="en-US" dirty="0"/>
              <a:t>Assume we work</a:t>
            </a:r>
          </a:p>
          <a:p>
            <a:pPr marL="0" indent="0">
              <a:buNone/>
            </a:pPr>
            <a:r>
              <a:rPr lang="en-US" dirty="0"/>
              <a:t>On a project called</a:t>
            </a:r>
          </a:p>
          <a:p>
            <a:pPr marL="0" indent="0">
              <a:buNone/>
            </a:pPr>
            <a:r>
              <a:rPr lang="en-US" dirty="0"/>
              <a:t>Website</a:t>
            </a:r>
          </a:p>
          <a:p>
            <a:pPr marL="0" indent="0">
              <a:buNone/>
            </a:pPr>
            <a:endParaRPr lang="en-US" dirty="0"/>
          </a:p>
        </p:txBody>
      </p:sp>
      <p:pic>
        <p:nvPicPr>
          <p:cNvPr id="5" name="Picture 4">
            <a:extLst>
              <a:ext uri="{FF2B5EF4-FFF2-40B4-BE49-F238E27FC236}">
                <a16:creationId xmlns:a16="http://schemas.microsoft.com/office/drawing/2014/main" id="{8CE0ACDB-A021-5F02-6B44-98FA929725BB}"/>
              </a:ext>
            </a:extLst>
          </p:cNvPr>
          <p:cNvPicPr>
            <a:picLocks noChangeAspect="1"/>
          </p:cNvPicPr>
          <p:nvPr/>
        </p:nvPicPr>
        <p:blipFill>
          <a:blip r:embed="rId2"/>
          <a:stretch>
            <a:fillRect/>
          </a:stretch>
        </p:blipFill>
        <p:spPr>
          <a:xfrm>
            <a:off x="4211735" y="2092325"/>
            <a:ext cx="7820025" cy="4438650"/>
          </a:xfrm>
          <a:prstGeom prst="rect">
            <a:avLst/>
          </a:prstGeom>
        </p:spPr>
      </p:pic>
    </p:spTree>
    <p:extLst>
      <p:ext uri="{BB962C8B-B14F-4D97-AF65-F5344CB8AC3E}">
        <p14:creationId xmlns:p14="http://schemas.microsoft.com/office/powerpoint/2010/main" val="39594923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CEC02-B81B-690F-E84C-81B850B1F0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E550E5-B847-236C-68E8-66CB2DA47D43}"/>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91C37885-4131-A4E6-64D2-059DAB577381}"/>
              </a:ext>
            </a:extLst>
          </p:cNvPr>
          <p:cNvPicPr>
            <a:picLocks noChangeAspect="1"/>
          </p:cNvPicPr>
          <p:nvPr/>
        </p:nvPicPr>
        <p:blipFill>
          <a:blip r:embed="rId2"/>
          <a:stretch>
            <a:fillRect/>
          </a:stretch>
        </p:blipFill>
        <p:spPr>
          <a:xfrm>
            <a:off x="216510" y="384174"/>
            <a:ext cx="9690191" cy="5500157"/>
          </a:xfrm>
          <a:prstGeom prst="rect">
            <a:avLst/>
          </a:prstGeom>
        </p:spPr>
      </p:pic>
    </p:spTree>
    <p:extLst>
      <p:ext uri="{BB962C8B-B14F-4D97-AF65-F5344CB8AC3E}">
        <p14:creationId xmlns:p14="http://schemas.microsoft.com/office/powerpoint/2010/main" val="18803133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BC9D9-37DD-90BD-9060-6A3B512BDD58}"/>
              </a:ext>
            </a:extLst>
          </p:cNvPr>
          <p:cNvSpPr>
            <a:spLocks noGrp="1"/>
          </p:cNvSpPr>
          <p:nvPr>
            <p:ph type="title"/>
          </p:nvPr>
        </p:nvSpPr>
        <p:spPr/>
        <p:txBody>
          <a:bodyPr/>
          <a:lstStyle/>
          <a:p>
            <a:r>
              <a:rPr lang="en-US" dirty="0"/>
              <a:t>Git </a:t>
            </a:r>
            <a:r>
              <a:rPr lang="en-US" dirty="0" err="1"/>
              <a:t>init</a:t>
            </a:r>
            <a:endParaRPr lang="en-US" dirty="0"/>
          </a:p>
        </p:txBody>
      </p:sp>
      <p:sp>
        <p:nvSpPr>
          <p:cNvPr id="3" name="Content Placeholder 2">
            <a:extLst>
              <a:ext uri="{FF2B5EF4-FFF2-40B4-BE49-F238E27FC236}">
                <a16:creationId xmlns:a16="http://schemas.microsoft.com/office/drawing/2014/main" id="{E4CC87FB-DA46-6F91-2546-8990612D88B0}"/>
              </a:ext>
            </a:extLst>
          </p:cNvPr>
          <p:cNvSpPr>
            <a:spLocks noGrp="1"/>
          </p:cNvSpPr>
          <p:nvPr>
            <p:ph idx="1"/>
          </p:nvPr>
        </p:nvSpPr>
        <p:spPr/>
        <p:txBody>
          <a:bodyPr>
            <a:normAutofit/>
          </a:bodyPr>
          <a:lstStyle/>
          <a:p>
            <a:pPr marL="0" indent="0">
              <a:buNone/>
            </a:pPr>
            <a:r>
              <a:rPr lang="en-US" sz="2800" dirty="0"/>
              <a:t>The git </a:t>
            </a:r>
            <a:r>
              <a:rPr lang="en-US" sz="2800" dirty="0" err="1"/>
              <a:t>init</a:t>
            </a:r>
            <a:r>
              <a:rPr lang="en-US" sz="2800" dirty="0"/>
              <a:t> command creates a new Git repository. It can be used to convert an existing, </a:t>
            </a:r>
            <a:r>
              <a:rPr lang="en-US" sz="2800" dirty="0" err="1"/>
              <a:t>unversioned</a:t>
            </a:r>
            <a:r>
              <a:rPr lang="en-US" sz="2800" dirty="0"/>
              <a:t> project to a Git repository or initialize a new, empty repository. Most other Git commands are not available outside of an initialized repository, so this is usually the first command you'll run in a new project.</a:t>
            </a:r>
          </a:p>
        </p:txBody>
      </p:sp>
    </p:spTree>
    <p:extLst>
      <p:ext uri="{BB962C8B-B14F-4D97-AF65-F5344CB8AC3E}">
        <p14:creationId xmlns:p14="http://schemas.microsoft.com/office/powerpoint/2010/main" val="35437257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4D04-6866-2426-5C97-4A0932B22A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213560-40FF-D33B-5FBF-2CDAC52DF52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544C50D-1004-022E-0371-3657F304EE8A}"/>
              </a:ext>
            </a:extLst>
          </p:cNvPr>
          <p:cNvPicPr>
            <a:picLocks noChangeAspect="1"/>
          </p:cNvPicPr>
          <p:nvPr/>
        </p:nvPicPr>
        <p:blipFill>
          <a:blip r:embed="rId2"/>
          <a:stretch>
            <a:fillRect/>
          </a:stretch>
        </p:blipFill>
        <p:spPr>
          <a:xfrm>
            <a:off x="2185987" y="1209675"/>
            <a:ext cx="7820025" cy="4438650"/>
          </a:xfrm>
          <a:prstGeom prst="rect">
            <a:avLst/>
          </a:prstGeom>
        </p:spPr>
      </p:pic>
    </p:spTree>
    <p:extLst>
      <p:ext uri="{BB962C8B-B14F-4D97-AF65-F5344CB8AC3E}">
        <p14:creationId xmlns:p14="http://schemas.microsoft.com/office/powerpoint/2010/main" val="21118811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E93B3-E7FD-42C2-AE59-464F32BF41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D8B542-4F6F-52B8-003F-81028E27694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983CB0-2B61-37E7-4AD5-F36EBD24BFCB}"/>
              </a:ext>
            </a:extLst>
          </p:cNvPr>
          <p:cNvPicPr>
            <a:picLocks noChangeAspect="1"/>
          </p:cNvPicPr>
          <p:nvPr/>
        </p:nvPicPr>
        <p:blipFill>
          <a:blip r:embed="rId2"/>
          <a:stretch>
            <a:fillRect/>
          </a:stretch>
        </p:blipFill>
        <p:spPr>
          <a:xfrm>
            <a:off x="0" y="0"/>
            <a:ext cx="12084148" cy="6497640"/>
          </a:xfrm>
          <a:prstGeom prst="rect">
            <a:avLst/>
          </a:prstGeom>
        </p:spPr>
      </p:pic>
      <p:sp>
        <p:nvSpPr>
          <p:cNvPr id="7" name="TextBox 6">
            <a:extLst>
              <a:ext uri="{FF2B5EF4-FFF2-40B4-BE49-F238E27FC236}">
                <a16:creationId xmlns:a16="http://schemas.microsoft.com/office/drawing/2014/main" id="{F6BB9BDC-99B3-F2E9-1D6C-1A035F84AACF}"/>
              </a:ext>
            </a:extLst>
          </p:cNvPr>
          <p:cNvSpPr txBox="1"/>
          <p:nvPr/>
        </p:nvSpPr>
        <p:spPr>
          <a:xfrm>
            <a:off x="3049172" y="3233783"/>
            <a:ext cx="6098344" cy="369332"/>
          </a:xfrm>
          <a:prstGeom prst="rect">
            <a:avLst/>
          </a:prstGeom>
          <a:noFill/>
        </p:spPr>
        <p:txBody>
          <a:bodyPr wrap="square">
            <a:spAutoFit/>
          </a:bodyPr>
          <a:lstStyle/>
          <a:p>
            <a:r>
              <a:rPr lang="en-US" b="0" i="0" dirty="0">
                <a:solidFill>
                  <a:srgbClr val="E8EAED"/>
                </a:solidFill>
                <a:effectLst/>
                <a:latin typeface="Google Sans"/>
              </a:rPr>
              <a:t>The master branch is </a:t>
            </a:r>
            <a:r>
              <a:rPr lang="en-US" b="0" i="0" dirty="0">
                <a:solidFill>
                  <a:srgbClr val="E2EEFF"/>
                </a:solidFill>
                <a:effectLst/>
                <a:latin typeface="Google Sans"/>
              </a:rPr>
              <a:t>a default branch in Git</a:t>
            </a:r>
            <a:r>
              <a:rPr lang="en-US" b="0" i="0" dirty="0">
                <a:solidFill>
                  <a:srgbClr val="E8EAED"/>
                </a:solidFill>
                <a:effectLst/>
                <a:latin typeface="Google Sans"/>
              </a:rPr>
              <a:t>. </a:t>
            </a:r>
            <a:endParaRPr lang="en-US" dirty="0"/>
          </a:p>
        </p:txBody>
      </p:sp>
    </p:spTree>
    <p:extLst>
      <p:ext uri="{BB962C8B-B14F-4D97-AF65-F5344CB8AC3E}">
        <p14:creationId xmlns:p14="http://schemas.microsoft.com/office/powerpoint/2010/main" val="379729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6A7C5-6FA7-4C94-B0C8-89DDA3C67C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8E3474-E27E-C796-E0D8-4EE602D5B59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C9084D8-09E3-93ED-177F-82BC7D75DCBB}"/>
              </a:ext>
            </a:extLst>
          </p:cNvPr>
          <p:cNvPicPr>
            <a:picLocks noChangeAspect="1"/>
          </p:cNvPicPr>
          <p:nvPr/>
        </p:nvPicPr>
        <p:blipFill rotWithShape="1">
          <a:blip r:embed="rId2"/>
          <a:srcRect l="16961"/>
          <a:stretch/>
        </p:blipFill>
        <p:spPr>
          <a:xfrm>
            <a:off x="787790" y="180180"/>
            <a:ext cx="10124049" cy="6497640"/>
          </a:xfrm>
          <a:prstGeom prst="rect">
            <a:avLst/>
          </a:prstGeom>
        </p:spPr>
      </p:pic>
    </p:spTree>
    <p:extLst>
      <p:ext uri="{BB962C8B-B14F-4D97-AF65-F5344CB8AC3E}">
        <p14:creationId xmlns:p14="http://schemas.microsoft.com/office/powerpoint/2010/main" val="15191456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BF23-F80A-60C6-A633-3FFD863317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76CA44-FCC0-51CF-F370-81ABAC340831}"/>
              </a:ext>
            </a:extLst>
          </p:cNvPr>
          <p:cNvSpPr>
            <a:spLocks noGrp="1"/>
          </p:cNvSpPr>
          <p:nvPr>
            <p:ph idx="1"/>
          </p:nvPr>
        </p:nvSpPr>
        <p:spPr/>
        <p:txBody>
          <a:bodyPr/>
          <a:lstStyle/>
          <a:p>
            <a:pPr marL="0" indent="0">
              <a:buNone/>
            </a:pPr>
            <a:r>
              <a:rPr lang="en-US" dirty="0"/>
              <a:t>Clear</a:t>
            </a:r>
          </a:p>
          <a:p>
            <a:pPr marL="0" indent="0">
              <a:buNone/>
            </a:pPr>
            <a:endParaRPr lang="en-US" dirty="0"/>
          </a:p>
          <a:p>
            <a:pPr marL="0" indent="0">
              <a:buNone/>
            </a:pPr>
            <a:r>
              <a:rPr lang="en-US" dirty="0"/>
              <a:t>This command will clear the output buffer on git bash</a:t>
            </a:r>
          </a:p>
        </p:txBody>
      </p:sp>
      <p:pic>
        <p:nvPicPr>
          <p:cNvPr id="5" name="Picture 4">
            <a:extLst>
              <a:ext uri="{FF2B5EF4-FFF2-40B4-BE49-F238E27FC236}">
                <a16:creationId xmlns:a16="http://schemas.microsoft.com/office/drawing/2014/main" id="{8AF2C867-1E80-B277-1F21-B3C5B653A010}"/>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125508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33469-EAED-2143-4D35-0E4A50DB5E2F}"/>
              </a:ext>
            </a:extLst>
          </p:cNvPr>
          <p:cNvSpPr>
            <a:spLocks noGrp="1"/>
          </p:cNvSpPr>
          <p:nvPr>
            <p:ph type="title"/>
          </p:nvPr>
        </p:nvSpPr>
        <p:spPr/>
        <p:txBody>
          <a:bodyPr/>
          <a:lstStyle/>
          <a:p>
            <a:r>
              <a:rPr lang="en-US" dirty="0"/>
              <a:t>Consistency is the key</a:t>
            </a:r>
            <a:endParaRPr lang="en-PK" dirty="0"/>
          </a:p>
        </p:txBody>
      </p:sp>
      <p:sp>
        <p:nvSpPr>
          <p:cNvPr id="3" name="Content Placeholder 2">
            <a:extLst>
              <a:ext uri="{FF2B5EF4-FFF2-40B4-BE49-F238E27FC236}">
                <a16:creationId xmlns:a16="http://schemas.microsoft.com/office/drawing/2014/main" id="{3FCD71BE-6B80-D9FA-0582-796C85124709}"/>
              </a:ext>
            </a:extLst>
          </p:cNvPr>
          <p:cNvSpPr>
            <a:spLocks noGrp="1"/>
          </p:cNvSpPr>
          <p:nvPr>
            <p:ph idx="1"/>
          </p:nvPr>
        </p:nvSpPr>
        <p:spPr/>
        <p:txBody>
          <a:bodyPr/>
          <a:lstStyle/>
          <a:p>
            <a:r>
              <a:rPr lang="en-US" dirty="0"/>
              <a:t>Variable vs Routine name </a:t>
            </a:r>
          </a:p>
          <a:p>
            <a:pPr lvl="1"/>
            <a:r>
              <a:rPr lang="en-US" dirty="0" err="1"/>
              <a:t>varaible_name</a:t>
            </a:r>
            <a:r>
              <a:rPr lang="en-US" dirty="0"/>
              <a:t>  vs </a:t>
            </a:r>
            <a:r>
              <a:rPr lang="en-US" dirty="0" err="1"/>
              <a:t>RoutineName</a:t>
            </a:r>
            <a:r>
              <a:rPr lang="en-US" dirty="0"/>
              <a:t>()</a:t>
            </a:r>
          </a:p>
          <a:p>
            <a:r>
              <a:rPr lang="en-US" dirty="0"/>
              <a:t>Class vs Object</a:t>
            </a:r>
          </a:p>
          <a:p>
            <a:pPr lvl="1"/>
            <a:r>
              <a:rPr lang="en-US" dirty="0"/>
              <a:t>Widget   vs     </a:t>
            </a:r>
            <a:r>
              <a:rPr lang="en-US" dirty="0" err="1"/>
              <a:t>my_widget</a:t>
            </a:r>
            <a:endParaRPr lang="en-US" dirty="0"/>
          </a:p>
        </p:txBody>
      </p:sp>
    </p:spTree>
    <p:extLst>
      <p:ext uri="{BB962C8B-B14F-4D97-AF65-F5344CB8AC3E}">
        <p14:creationId xmlns:p14="http://schemas.microsoft.com/office/powerpoint/2010/main" val="11871985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E1B76-B23D-DFA5-5211-FA000839D4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81FEEC-4368-8C38-25C2-F348ECCB20F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C9A9D4F-DC52-4796-30F7-FD6C0BAC8747}"/>
              </a:ext>
            </a:extLst>
          </p:cNvPr>
          <p:cNvPicPr>
            <a:picLocks noChangeAspect="1"/>
          </p:cNvPicPr>
          <p:nvPr/>
        </p:nvPicPr>
        <p:blipFill>
          <a:blip r:embed="rId2"/>
          <a:stretch>
            <a:fillRect/>
          </a:stretch>
        </p:blipFill>
        <p:spPr>
          <a:xfrm>
            <a:off x="0" y="360360"/>
            <a:ext cx="12192000" cy="6497640"/>
          </a:xfrm>
          <a:prstGeom prst="rect">
            <a:avLst/>
          </a:prstGeom>
        </p:spPr>
      </p:pic>
    </p:spTree>
    <p:extLst>
      <p:ext uri="{BB962C8B-B14F-4D97-AF65-F5344CB8AC3E}">
        <p14:creationId xmlns:p14="http://schemas.microsoft.com/office/powerpoint/2010/main" val="36685639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0684-C631-1281-936E-9F8732927B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7D55C7-3D68-7284-541F-75D30648280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F102DA3-4A0A-4C02-18A7-0F81A49FFB2A}"/>
              </a:ext>
            </a:extLst>
          </p:cNvPr>
          <p:cNvPicPr>
            <a:picLocks noChangeAspect="1"/>
          </p:cNvPicPr>
          <p:nvPr/>
        </p:nvPicPr>
        <p:blipFill rotWithShape="1">
          <a:blip r:embed="rId2"/>
          <a:srcRect l="16615"/>
          <a:stretch/>
        </p:blipFill>
        <p:spPr>
          <a:xfrm>
            <a:off x="196948" y="180180"/>
            <a:ext cx="10166252" cy="6497640"/>
          </a:xfrm>
          <a:prstGeom prst="rect">
            <a:avLst/>
          </a:prstGeom>
        </p:spPr>
      </p:pic>
    </p:spTree>
    <p:extLst>
      <p:ext uri="{BB962C8B-B14F-4D97-AF65-F5344CB8AC3E}">
        <p14:creationId xmlns:p14="http://schemas.microsoft.com/office/powerpoint/2010/main" val="18872738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F5B5-C32E-99B3-CCC5-050614CB64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3251FA-E339-25E0-7B8E-0A0B59E1828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D53DA13-D8BC-FCCF-BEA6-C388247DB576}"/>
              </a:ext>
            </a:extLst>
          </p:cNvPr>
          <p:cNvPicPr>
            <a:picLocks noChangeAspect="1"/>
          </p:cNvPicPr>
          <p:nvPr/>
        </p:nvPicPr>
        <p:blipFill>
          <a:blip r:embed="rId2"/>
          <a:stretch>
            <a:fillRect/>
          </a:stretch>
        </p:blipFill>
        <p:spPr>
          <a:xfrm>
            <a:off x="0" y="0"/>
            <a:ext cx="12192000" cy="6497640"/>
          </a:xfrm>
          <a:prstGeom prst="rect">
            <a:avLst/>
          </a:prstGeom>
        </p:spPr>
      </p:pic>
    </p:spTree>
    <p:extLst>
      <p:ext uri="{BB962C8B-B14F-4D97-AF65-F5344CB8AC3E}">
        <p14:creationId xmlns:p14="http://schemas.microsoft.com/office/powerpoint/2010/main" val="11334226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D18F-B1FF-A7B9-6F80-F868C9F7F2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2F9927-774E-7D25-8D2D-A3D12900E9A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B44C819-53AF-07B3-0634-9EC0E6BBB053}"/>
              </a:ext>
            </a:extLst>
          </p:cNvPr>
          <p:cNvPicPr>
            <a:picLocks noChangeAspect="1"/>
          </p:cNvPicPr>
          <p:nvPr/>
        </p:nvPicPr>
        <p:blipFill rotWithShape="1">
          <a:blip r:embed="rId2"/>
          <a:srcRect l="17770" r="18665"/>
          <a:stretch/>
        </p:blipFill>
        <p:spPr>
          <a:xfrm>
            <a:off x="1154954" y="180180"/>
            <a:ext cx="7749942" cy="6497640"/>
          </a:xfrm>
          <a:prstGeom prst="rect">
            <a:avLst/>
          </a:prstGeom>
        </p:spPr>
      </p:pic>
    </p:spTree>
    <p:extLst>
      <p:ext uri="{BB962C8B-B14F-4D97-AF65-F5344CB8AC3E}">
        <p14:creationId xmlns:p14="http://schemas.microsoft.com/office/powerpoint/2010/main" val="38365436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9B00C-FE3A-88DF-AD3B-51F4FDD8DB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32A850-E44A-8087-ABC4-F19E5AD941D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ED26BC6-47CD-6D28-97E8-8C47D6F11769}"/>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20061854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5D5A6-0769-0B1C-19E2-26245EAB62F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47981F0-F2AD-C837-5825-CFD57BA00EE3}"/>
              </a:ext>
            </a:extLst>
          </p:cNvPr>
          <p:cNvSpPr>
            <a:spLocks noGrp="1"/>
          </p:cNvSpPr>
          <p:nvPr>
            <p:ph idx="1"/>
          </p:nvPr>
        </p:nvSpPr>
        <p:spPr/>
        <p:txBody>
          <a:bodyPr/>
          <a:lstStyle/>
          <a:p>
            <a:pPr marL="0" indent="0">
              <a:buNone/>
            </a:pPr>
            <a:r>
              <a:rPr lang="en-US" dirty="0"/>
              <a:t>git status</a:t>
            </a:r>
          </a:p>
        </p:txBody>
      </p:sp>
      <p:sp>
        <p:nvSpPr>
          <p:cNvPr id="7" name="TextBox 6">
            <a:extLst>
              <a:ext uri="{FF2B5EF4-FFF2-40B4-BE49-F238E27FC236}">
                <a16:creationId xmlns:a16="http://schemas.microsoft.com/office/drawing/2014/main" id="{6F7BAEE0-4694-1FE1-A36B-D98B1E1DB61C}"/>
              </a:ext>
            </a:extLst>
          </p:cNvPr>
          <p:cNvSpPr txBox="1"/>
          <p:nvPr/>
        </p:nvSpPr>
        <p:spPr>
          <a:xfrm>
            <a:off x="3049171" y="2541286"/>
            <a:ext cx="8594531" cy="3108543"/>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sz="2800" dirty="0"/>
              <a:t>The git status command displays the state of the working directory and the staging area. It lets you see which changes have been staged, which haven't, and which files aren't being tracked by Git. Status output does not show you any information regarding the committed project history.</a:t>
            </a:r>
          </a:p>
        </p:txBody>
      </p:sp>
    </p:spTree>
    <p:extLst>
      <p:ext uri="{BB962C8B-B14F-4D97-AF65-F5344CB8AC3E}">
        <p14:creationId xmlns:p14="http://schemas.microsoft.com/office/powerpoint/2010/main" val="25827460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77EB9-3DF1-629C-5B13-D5205D2097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728F18-360E-3DFA-B996-521518E0CB6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48E8E5-F097-6FBB-0C74-52497E9C0054}"/>
              </a:ext>
            </a:extLst>
          </p:cNvPr>
          <p:cNvPicPr>
            <a:picLocks noChangeAspect="1"/>
          </p:cNvPicPr>
          <p:nvPr/>
        </p:nvPicPr>
        <p:blipFill>
          <a:blip r:embed="rId2"/>
          <a:stretch>
            <a:fillRect/>
          </a:stretch>
        </p:blipFill>
        <p:spPr>
          <a:xfrm>
            <a:off x="-98474" y="180180"/>
            <a:ext cx="12192000" cy="6497640"/>
          </a:xfrm>
          <a:prstGeom prst="rect">
            <a:avLst/>
          </a:prstGeom>
        </p:spPr>
      </p:pic>
    </p:spTree>
    <p:extLst>
      <p:ext uri="{BB962C8B-B14F-4D97-AF65-F5344CB8AC3E}">
        <p14:creationId xmlns:p14="http://schemas.microsoft.com/office/powerpoint/2010/main" val="16920389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F3FB-F4DE-4677-7BEB-9C6ED498F5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E5965F-B564-9DC0-F348-B9FCA83A8A71}"/>
              </a:ext>
            </a:extLst>
          </p:cNvPr>
          <p:cNvSpPr>
            <a:spLocks noGrp="1"/>
          </p:cNvSpPr>
          <p:nvPr>
            <p:ph idx="1"/>
          </p:nvPr>
        </p:nvSpPr>
        <p:spPr/>
        <p:txBody>
          <a:bodyPr/>
          <a:lstStyle/>
          <a:p>
            <a:r>
              <a:rPr lang="en-US" dirty="0"/>
              <a:t>Commit ?</a:t>
            </a:r>
          </a:p>
          <a:p>
            <a:r>
              <a:rPr lang="en-US" dirty="0"/>
              <a:t>Stagging area ?</a:t>
            </a:r>
          </a:p>
          <a:p>
            <a:endParaRPr lang="en-US" dirty="0"/>
          </a:p>
        </p:txBody>
      </p:sp>
    </p:spTree>
    <p:extLst>
      <p:ext uri="{BB962C8B-B14F-4D97-AF65-F5344CB8AC3E}">
        <p14:creationId xmlns:p14="http://schemas.microsoft.com/office/powerpoint/2010/main" val="38937068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2DB96-8FB8-3D0A-0FA1-788DF0A3CCAA}"/>
              </a:ext>
            </a:extLst>
          </p:cNvPr>
          <p:cNvSpPr>
            <a:spLocks noGrp="1"/>
          </p:cNvSpPr>
          <p:nvPr>
            <p:ph type="title"/>
          </p:nvPr>
        </p:nvSpPr>
        <p:spPr/>
        <p:txBody>
          <a:bodyPr/>
          <a:lstStyle/>
          <a:p>
            <a:r>
              <a:rPr lang="en-US" dirty="0"/>
              <a:t>Staging area</a:t>
            </a:r>
          </a:p>
        </p:txBody>
      </p:sp>
      <p:sp>
        <p:nvSpPr>
          <p:cNvPr id="3" name="Content Placeholder 2">
            <a:extLst>
              <a:ext uri="{FF2B5EF4-FFF2-40B4-BE49-F238E27FC236}">
                <a16:creationId xmlns:a16="http://schemas.microsoft.com/office/drawing/2014/main" id="{B5F53A34-941E-2CB6-1894-352D9E2E36A2}"/>
              </a:ext>
            </a:extLst>
          </p:cNvPr>
          <p:cNvSpPr>
            <a:spLocks noGrp="1"/>
          </p:cNvSpPr>
          <p:nvPr>
            <p:ph idx="1"/>
          </p:nvPr>
        </p:nvSpPr>
        <p:spPr/>
        <p:txBody>
          <a:bodyPr/>
          <a:lstStyle/>
          <a:p>
            <a:r>
              <a:rPr lang="en-US" dirty="0"/>
              <a:t>These files are also referred to as "untracked files." Staging area is files that are going to be a part of the next commit, which lets git know what changes in the file are going to occur for the next commit.</a:t>
            </a:r>
          </a:p>
        </p:txBody>
      </p:sp>
    </p:spTree>
    <p:extLst>
      <p:ext uri="{BB962C8B-B14F-4D97-AF65-F5344CB8AC3E}">
        <p14:creationId xmlns:p14="http://schemas.microsoft.com/office/powerpoint/2010/main" val="9250892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FD202-F2ED-FC4C-BD40-6CFE51BC945A}"/>
              </a:ext>
            </a:extLst>
          </p:cNvPr>
          <p:cNvSpPr>
            <a:spLocks noGrp="1"/>
          </p:cNvSpPr>
          <p:nvPr>
            <p:ph type="title"/>
          </p:nvPr>
        </p:nvSpPr>
        <p:spPr/>
        <p:txBody>
          <a:bodyPr/>
          <a:lstStyle/>
          <a:p>
            <a:r>
              <a:rPr lang="en-US" dirty="0"/>
              <a:t>Git add</a:t>
            </a:r>
          </a:p>
        </p:txBody>
      </p:sp>
      <p:sp>
        <p:nvSpPr>
          <p:cNvPr id="3" name="Content Placeholder 2">
            <a:extLst>
              <a:ext uri="{FF2B5EF4-FFF2-40B4-BE49-F238E27FC236}">
                <a16:creationId xmlns:a16="http://schemas.microsoft.com/office/drawing/2014/main" id="{BC98B6AF-4B01-B310-B8BA-52A6D698F19E}"/>
              </a:ext>
            </a:extLst>
          </p:cNvPr>
          <p:cNvSpPr>
            <a:spLocks noGrp="1"/>
          </p:cNvSpPr>
          <p:nvPr>
            <p:ph idx="1"/>
          </p:nvPr>
        </p:nvSpPr>
        <p:spPr/>
        <p:txBody>
          <a:bodyPr>
            <a:normAutofit/>
          </a:bodyPr>
          <a:lstStyle/>
          <a:p>
            <a:pPr marL="0" indent="0">
              <a:buNone/>
            </a:pPr>
            <a:r>
              <a:rPr lang="en-US" sz="2800" dirty="0"/>
              <a:t>The git add command adds a change in the working directory to the staging area. It tells Git that you want to include updates to a particular file in the next commit. However, git add doesn't really affect the repository in any significant way—changes are not actually recorded until you run git commit .</a:t>
            </a:r>
          </a:p>
        </p:txBody>
      </p:sp>
    </p:spTree>
    <p:extLst>
      <p:ext uri="{BB962C8B-B14F-4D97-AF65-F5344CB8AC3E}">
        <p14:creationId xmlns:p14="http://schemas.microsoft.com/office/powerpoint/2010/main" val="2147362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6C9B0-BEA2-CF72-AB4E-47184E1498B1}"/>
              </a:ext>
            </a:extLst>
          </p:cNvPr>
          <p:cNvSpPr>
            <a:spLocks noGrp="1"/>
          </p:cNvSpPr>
          <p:nvPr>
            <p:ph type="title"/>
          </p:nvPr>
        </p:nvSpPr>
        <p:spPr/>
        <p:txBody>
          <a:bodyPr/>
          <a:lstStyle/>
          <a:p>
            <a:r>
              <a:rPr lang="en-US" dirty="0"/>
              <a:t>Naming conventions styles</a:t>
            </a:r>
            <a:endParaRPr lang="en-PK" dirty="0"/>
          </a:p>
        </p:txBody>
      </p:sp>
      <p:sp>
        <p:nvSpPr>
          <p:cNvPr id="3" name="Content Placeholder 2">
            <a:extLst>
              <a:ext uri="{FF2B5EF4-FFF2-40B4-BE49-F238E27FC236}">
                <a16:creationId xmlns:a16="http://schemas.microsoft.com/office/drawing/2014/main" id="{010B7170-1738-689E-B648-D284C1E3E1A4}"/>
              </a:ext>
            </a:extLst>
          </p:cNvPr>
          <p:cNvSpPr>
            <a:spLocks noGrp="1"/>
          </p:cNvSpPr>
          <p:nvPr>
            <p:ph idx="1"/>
          </p:nvPr>
        </p:nvSpPr>
        <p:spPr/>
        <p:txBody>
          <a:bodyPr/>
          <a:lstStyle/>
          <a:p>
            <a:r>
              <a:rPr lang="en-US" dirty="0"/>
              <a:t>camelCase</a:t>
            </a:r>
          </a:p>
          <a:p>
            <a:r>
              <a:rPr lang="en-US" dirty="0" err="1"/>
              <a:t>PascalCase</a:t>
            </a:r>
            <a:endParaRPr lang="en-US" dirty="0"/>
          </a:p>
          <a:p>
            <a:r>
              <a:rPr lang="en-US" dirty="0" err="1"/>
              <a:t>snake_case</a:t>
            </a:r>
            <a:endParaRPr lang="en-US" dirty="0"/>
          </a:p>
          <a:p>
            <a:r>
              <a:rPr lang="en-US" dirty="0"/>
              <a:t>kebab-case</a:t>
            </a:r>
            <a:endParaRPr lang="en-PK" dirty="0"/>
          </a:p>
        </p:txBody>
      </p:sp>
      <p:pic>
        <p:nvPicPr>
          <p:cNvPr id="1026" name="Picture 2">
            <a:extLst>
              <a:ext uri="{FF2B5EF4-FFF2-40B4-BE49-F238E27FC236}">
                <a16:creationId xmlns:a16="http://schemas.microsoft.com/office/drawing/2014/main" id="{E42A7DE8-6BD5-8D0F-C10E-74CD6685D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6203" y="2344737"/>
            <a:ext cx="6667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0877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68B9-8C19-6EF6-1BCC-5CA783436A6A}"/>
              </a:ext>
            </a:extLst>
          </p:cNvPr>
          <p:cNvSpPr>
            <a:spLocks noGrp="1"/>
          </p:cNvSpPr>
          <p:nvPr>
            <p:ph type="title"/>
          </p:nvPr>
        </p:nvSpPr>
        <p:spPr>
          <a:xfrm>
            <a:off x="1154954" y="484718"/>
            <a:ext cx="8761413" cy="706964"/>
          </a:xfrm>
        </p:spPr>
        <p:txBody>
          <a:bodyPr/>
          <a:lstStyle/>
          <a:p>
            <a:r>
              <a:rPr lang="en-US" dirty="0"/>
              <a:t>Add one file at a time</a:t>
            </a:r>
          </a:p>
        </p:txBody>
      </p:sp>
      <p:sp>
        <p:nvSpPr>
          <p:cNvPr id="3" name="Content Placeholder 2">
            <a:extLst>
              <a:ext uri="{FF2B5EF4-FFF2-40B4-BE49-F238E27FC236}">
                <a16:creationId xmlns:a16="http://schemas.microsoft.com/office/drawing/2014/main" id="{B1720857-9537-9C40-8F74-26DC0500BB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CA00671-62F4-6701-4ED4-6ECDAD094AFA}"/>
              </a:ext>
            </a:extLst>
          </p:cNvPr>
          <p:cNvPicPr>
            <a:picLocks noChangeAspect="1"/>
          </p:cNvPicPr>
          <p:nvPr/>
        </p:nvPicPr>
        <p:blipFill>
          <a:blip r:embed="rId2"/>
          <a:stretch>
            <a:fillRect/>
          </a:stretch>
        </p:blipFill>
        <p:spPr>
          <a:xfrm>
            <a:off x="247126" y="1417992"/>
            <a:ext cx="10789920" cy="5440008"/>
          </a:xfrm>
          <a:prstGeom prst="rect">
            <a:avLst/>
          </a:prstGeom>
        </p:spPr>
      </p:pic>
    </p:spTree>
    <p:extLst>
      <p:ext uri="{BB962C8B-B14F-4D97-AF65-F5344CB8AC3E}">
        <p14:creationId xmlns:p14="http://schemas.microsoft.com/office/powerpoint/2010/main" val="22969434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00FE-FC18-92E9-6F17-876B9A1C19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CB1583-96AB-D617-D1EB-CA5BD64562A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214F64A-1366-D9F0-AF5C-E035772BF3EA}"/>
              </a:ext>
            </a:extLst>
          </p:cNvPr>
          <p:cNvPicPr>
            <a:picLocks noChangeAspect="1"/>
          </p:cNvPicPr>
          <p:nvPr/>
        </p:nvPicPr>
        <p:blipFill>
          <a:blip r:embed="rId2"/>
          <a:stretch>
            <a:fillRect/>
          </a:stretch>
        </p:blipFill>
        <p:spPr>
          <a:xfrm>
            <a:off x="0" y="360360"/>
            <a:ext cx="11873132" cy="6497640"/>
          </a:xfrm>
          <a:prstGeom prst="rect">
            <a:avLst/>
          </a:prstGeom>
        </p:spPr>
      </p:pic>
      <p:sp>
        <p:nvSpPr>
          <p:cNvPr id="6" name="Title 1">
            <a:extLst>
              <a:ext uri="{FF2B5EF4-FFF2-40B4-BE49-F238E27FC236}">
                <a16:creationId xmlns:a16="http://schemas.microsoft.com/office/drawing/2014/main" id="{E0F2C9C1-533D-8752-5C64-F3EA857A94BE}"/>
              </a:ext>
            </a:extLst>
          </p:cNvPr>
          <p:cNvSpPr txBox="1">
            <a:spLocks/>
          </p:cNvSpPr>
          <p:nvPr/>
        </p:nvSpPr>
        <p:spPr bwMode="gray">
          <a:xfrm>
            <a:off x="1154954" y="484718"/>
            <a:ext cx="8761413" cy="706964"/>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Add multiple files at a time</a:t>
            </a:r>
          </a:p>
        </p:txBody>
      </p:sp>
    </p:spTree>
    <p:extLst>
      <p:ext uri="{BB962C8B-B14F-4D97-AF65-F5344CB8AC3E}">
        <p14:creationId xmlns:p14="http://schemas.microsoft.com/office/powerpoint/2010/main" val="19253659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E9AD4-0B67-A736-0F65-B8A6EE9E07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C2DE9D-76C5-A0D7-B113-0D924CEC3E5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2961601-9317-A38A-7024-F5D69CB89902}"/>
              </a:ext>
            </a:extLst>
          </p:cNvPr>
          <p:cNvPicPr>
            <a:picLocks noChangeAspect="1"/>
          </p:cNvPicPr>
          <p:nvPr/>
        </p:nvPicPr>
        <p:blipFill>
          <a:blip r:embed="rId2"/>
          <a:stretch>
            <a:fillRect/>
          </a:stretch>
        </p:blipFill>
        <p:spPr>
          <a:xfrm>
            <a:off x="0" y="1516611"/>
            <a:ext cx="12192000" cy="6497640"/>
          </a:xfrm>
          <a:prstGeom prst="rect">
            <a:avLst/>
          </a:prstGeom>
        </p:spPr>
      </p:pic>
      <p:sp>
        <p:nvSpPr>
          <p:cNvPr id="6" name="Title 1">
            <a:extLst>
              <a:ext uri="{FF2B5EF4-FFF2-40B4-BE49-F238E27FC236}">
                <a16:creationId xmlns:a16="http://schemas.microsoft.com/office/drawing/2014/main" id="{4A4E4975-6B1A-637C-A6A0-B8375B84E789}"/>
              </a:ext>
            </a:extLst>
          </p:cNvPr>
          <p:cNvSpPr txBox="1">
            <a:spLocks/>
          </p:cNvSpPr>
          <p:nvPr/>
        </p:nvSpPr>
        <p:spPr bwMode="gray">
          <a:xfrm>
            <a:off x="620382" y="393895"/>
            <a:ext cx="8761413" cy="115126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Add multiple files having a specific extension</a:t>
            </a:r>
          </a:p>
        </p:txBody>
      </p:sp>
    </p:spTree>
    <p:extLst>
      <p:ext uri="{BB962C8B-B14F-4D97-AF65-F5344CB8AC3E}">
        <p14:creationId xmlns:p14="http://schemas.microsoft.com/office/powerpoint/2010/main" val="17918907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638E7-3EBE-031F-A2E4-7D9F2EE7CE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42BB34-9A64-AFE9-AADB-C7A2BC19398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9608D8F-549A-7D10-F33B-6769BBC2AD23}"/>
              </a:ext>
            </a:extLst>
          </p:cNvPr>
          <p:cNvPicPr>
            <a:picLocks noChangeAspect="1"/>
          </p:cNvPicPr>
          <p:nvPr/>
        </p:nvPicPr>
        <p:blipFill>
          <a:blip r:embed="rId2"/>
          <a:stretch>
            <a:fillRect/>
          </a:stretch>
        </p:blipFill>
        <p:spPr>
          <a:xfrm>
            <a:off x="0" y="1327150"/>
            <a:ext cx="12192000" cy="6497640"/>
          </a:xfrm>
          <a:prstGeom prst="rect">
            <a:avLst/>
          </a:prstGeom>
        </p:spPr>
      </p:pic>
      <p:sp>
        <p:nvSpPr>
          <p:cNvPr id="6" name="Title 1">
            <a:extLst>
              <a:ext uri="{FF2B5EF4-FFF2-40B4-BE49-F238E27FC236}">
                <a16:creationId xmlns:a16="http://schemas.microsoft.com/office/drawing/2014/main" id="{E3C29C91-361D-D744-363E-9E891206C882}"/>
              </a:ext>
            </a:extLst>
          </p:cNvPr>
          <p:cNvSpPr txBox="1">
            <a:spLocks/>
          </p:cNvSpPr>
          <p:nvPr/>
        </p:nvSpPr>
        <p:spPr bwMode="gray">
          <a:xfrm>
            <a:off x="620382" y="393895"/>
            <a:ext cx="8761413" cy="115126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Add every file from directory / not recommended </a:t>
            </a:r>
            <a:r>
              <a:rPr lang="en-US" b="1" dirty="0"/>
              <a:t>(explore why ?)</a:t>
            </a:r>
          </a:p>
        </p:txBody>
      </p:sp>
    </p:spTree>
    <p:extLst>
      <p:ext uri="{BB962C8B-B14F-4D97-AF65-F5344CB8AC3E}">
        <p14:creationId xmlns:p14="http://schemas.microsoft.com/office/powerpoint/2010/main" val="4180684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8439A-991C-64EA-200C-1BD584A622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EC9AB0-CF3E-3AA6-A5B9-184C234751D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AD330A6-2F4D-C931-1773-A952A6C07B54}"/>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15175909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37B34-04DE-9593-9BB9-17110227F2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A6F4FB-338E-2167-F215-311EEC741B6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899E58E-AA14-B6BA-47A7-D7EE59F69158}"/>
              </a:ext>
            </a:extLst>
          </p:cNvPr>
          <p:cNvPicPr>
            <a:picLocks noChangeAspect="1"/>
          </p:cNvPicPr>
          <p:nvPr/>
        </p:nvPicPr>
        <p:blipFill>
          <a:blip r:embed="rId2"/>
          <a:stretch>
            <a:fillRect/>
          </a:stretch>
        </p:blipFill>
        <p:spPr>
          <a:xfrm>
            <a:off x="0" y="0"/>
            <a:ext cx="12192000" cy="6497640"/>
          </a:xfrm>
          <a:prstGeom prst="rect">
            <a:avLst/>
          </a:prstGeom>
        </p:spPr>
      </p:pic>
    </p:spTree>
    <p:extLst>
      <p:ext uri="{BB962C8B-B14F-4D97-AF65-F5344CB8AC3E}">
        <p14:creationId xmlns:p14="http://schemas.microsoft.com/office/powerpoint/2010/main" val="6500770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FDB69-CF34-F934-7330-D540FAB38C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17EA41-9C6F-4CE6-DAB0-E3FA4666E95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542BD20-3C9D-06D8-347A-901DA9B66584}"/>
              </a:ext>
            </a:extLst>
          </p:cNvPr>
          <p:cNvPicPr>
            <a:picLocks noChangeAspect="1"/>
          </p:cNvPicPr>
          <p:nvPr/>
        </p:nvPicPr>
        <p:blipFill>
          <a:blip r:embed="rId2"/>
          <a:stretch>
            <a:fillRect/>
          </a:stretch>
        </p:blipFill>
        <p:spPr>
          <a:xfrm>
            <a:off x="0" y="0"/>
            <a:ext cx="12192000" cy="6497640"/>
          </a:xfrm>
          <a:prstGeom prst="rect">
            <a:avLst/>
          </a:prstGeom>
        </p:spPr>
      </p:pic>
      <p:sp>
        <p:nvSpPr>
          <p:cNvPr id="6" name="Rectangle 5">
            <a:extLst>
              <a:ext uri="{FF2B5EF4-FFF2-40B4-BE49-F238E27FC236}">
                <a16:creationId xmlns:a16="http://schemas.microsoft.com/office/drawing/2014/main" id="{CC6D2EB3-1D13-7D93-807F-79B7CE715649}"/>
              </a:ext>
            </a:extLst>
          </p:cNvPr>
          <p:cNvSpPr/>
          <p:nvPr/>
        </p:nvSpPr>
        <p:spPr>
          <a:xfrm>
            <a:off x="0" y="2250831"/>
            <a:ext cx="5964702" cy="7069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ACEEB0D-AFEB-C09A-5F6D-46D52754541C}"/>
              </a:ext>
            </a:extLst>
          </p:cNvPr>
          <p:cNvSpPr/>
          <p:nvPr/>
        </p:nvSpPr>
        <p:spPr>
          <a:xfrm>
            <a:off x="-9378" y="4855308"/>
            <a:ext cx="5964702" cy="7069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3EF20F6-BA0C-3E4F-0CE3-88B77FD93C81}"/>
              </a:ext>
            </a:extLst>
          </p:cNvPr>
          <p:cNvSpPr txBox="1"/>
          <p:nvPr/>
        </p:nvSpPr>
        <p:spPr>
          <a:xfrm>
            <a:off x="6236678" y="4855308"/>
            <a:ext cx="3462807" cy="369332"/>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These files are in staging area</a:t>
            </a:r>
          </a:p>
        </p:txBody>
      </p:sp>
    </p:spTree>
    <p:extLst>
      <p:ext uri="{BB962C8B-B14F-4D97-AF65-F5344CB8AC3E}">
        <p14:creationId xmlns:p14="http://schemas.microsoft.com/office/powerpoint/2010/main" val="255566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1FAE-EED3-C93A-0B63-8C7E2D2EB0C0}"/>
              </a:ext>
            </a:extLst>
          </p:cNvPr>
          <p:cNvSpPr>
            <a:spLocks noGrp="1"/>
          </p:cNvSpPr>
          <p:nvPr>
            <p:ph type="title"/>
          </p:nvPr>
        </p:nvSpPr>
        <p:spPr/>
        <p:txBody>
          <a:bodyPr/>
          <a:lstStyle/>
          <a:p>
            <a:r>
              <a:rPr lang="en-US" dirty="0"/>
              <a:t>Make some changes to file</a:t>
            </a:r>
          </a:p>
        </p:txBody>
      </p:sp>
      <p:sp>
        <p:nvSpPr>
          <p:cNvPr id="3" name="Content Placeholder 2">
            <a:extLst>
              <a:ext uri="{FF2B5EF4-FFF2-40B4-BE49-F238E27FC236}">
                <a16:creationId xmlns:a16="http://schemas.microsoft.com/office/drawing/2014/main" id="{4F152927-E81E-0024-2369-DB1651EFC956}"/>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0B34668B-43DB-C629-AFB6-95A631FF2246}"/>
              </a:ext>
            </a:extLst>
          </p:cNvPr>
          <p:cNvPicPr>
            <a:picLocks noChangeAspect="1"/>
          </p:cNvPicPr>
          <p:nvPr/>
        </p:nvPicPr>
        <p:blipFill>
          <a:blip r:embed="rId2"/>
          <a:stretch>
            <a:fillRect/>
          </a:stretch>
        </p:blipFill>
        <p:spPr>
          <a:xfrm>
            <a:off x="1021593" y="2049462"/>
            <a:ext cx="9839325" cy="4524375"/>
          </a:xfrm>
          <a:prstGeom prst="rect">
            <a:avLst/>
          </a:prstGeom>
        </p:spPr>
      </p:pic>
    </p:spTree>
    <p:extLst>
      <p:ext uri="{BB962C8B-B14F-4D97-AF65-F5344CB8AC3E}">
        <p14:creationId xmlns:p14="http://schemas.microsoft.com/office/powerpoint/2010/main" val="16234669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63339-0FF2-6D75-AA27-6A47DC2BBE9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AFBBED-A772-F7A3-798C-5CA1B4EAF9DE}"/>
              </a:ext>
            </a:extLst>
          </p:cNvPr>
          <p:cNvSpPr>
            <a:spLocks noGrp="1"/>
          </p:cNvSpPr>
          <p:nvPr>
            <p:ph idx="1"/>
          </p:nvPr>
        </p:nvSpPr>
        <p:spPr/>
        <p:txBody>
          <a:bodyPr/>
          <a:lstStyle/>
          <a:p>
            <a:pPr marL="0" indent="0">
              <a:buNone/>
            </a:pPr>
            <a:r>
              <a:rPr lang="en-US" dirty="0"/>
              <a:t>Run git status command</a:t>
            </a:r>
          </a:p>
        </p:txBody>
      </p:sp>
      <p:pic>
        <p:nvPicPr>
          <p:cNvPr id="5" name="Picture 4">
            <a:extLst>
              <a:ext uri="{FF2B5EF4-FFF2-40B4-BE49-F238E27FC236}">
                <a16:creationId xmlns:a16="http://schemas.microsoft.com/office/drawing/2014/main" id="{D3A7D4E4-BDB9-4CFF-2883-660A703476B6}"/>
              </a:ext>
            </a:extLst>
          </p:cNvPr>
          <p:cNvPicPr>
            <a:picLocks noChangeAspect="1"/>
          </p:cNvPicPr>
          <p:nvPr/>
        </p:nvPicPr>
        <p:blipFill rotWithShape="1">
          <a:blip r:embed="rId2"/>
          <a:srcRect b="33924"/>
          <a:stretch/>
        </p:blipFill>
        <p:spPr>
          <a:xfrm>
            <a:off x="196948" y="3092192"/>
            <a:ext cx="12192000" cy="4293346"/>
          </a:xfrm>
          <a:prstGeom prst="rect">
            <a:avLst/>
          </a:prstGeom>
        </p:spPr>
      </p:pic>
      <p:sp>
        <p:nvSpPr>
          <p:cNvPr id="6" name="Rectangle 5">
            <a:extLst>
              <a:ext uri="{FF2B5EF4-FFF2-40B4-BE49-F238E27FC236}">
                <a16:creationId xmlns:a16="http://schemas.microsoft.com/office/drawing/2014/main" id="{4C22C2CC-17A4-6A12-A60C-43ADDA7BBF69}"/>
              </a:ext>
            </a:extLst>
          </p:cNvPr>
          <p:cNvSpPr/>
          <p:nvPr/>
        </p:nvSpPr>
        <p:spPr>
          <a:xfrm>
            <a:off x="196947" y="5177368"/>
            <a:ext cx="6358597" cy="7069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631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B918-776D-D298-CE21-EF20CD59A1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49A801-8815-7E17-7F60-389B8858EEF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92B1672-7374-A197-C769-3FD89B9DCF72}"/>
              </a:ext>
            </a:extLst>
          </p:cNvPr>
          <p:cNvPicPr>
            <a:picLocks noChangeAspect="1"/>
          </p:cNvPicPr>
          <p:nvPr/>
        </p:nvPicPr>
        <p:blipFill>
          <a:blip r:embed="rId2"/>
          <a:stretch>
            <a:fillRect/>
          </a:stretch>
        </p:blipFill>
        <p:spPr>
          <a:xfrm>
            <a:off x="0" y="180180"/>
            <a:ext cx="11437034" cy="6497640"/>
          </a:xfrm>
          <a:prstGeom prst="rect">
            <a:avLst/>
          </a:prstGeom>
        </p:spPr>
      </p:pic>
    </p:spTree>
    <p:extLst>
      <p:ext uri="{BB962C8B-B14F-4D97-AF65-F5344CB8AC3E}">
        <p14:creationId xmlns:p14="http://schemas.microsoft.com/office/powerpoint/2010/main" val="33214190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19867</TotalTime>
  <Words>2182</Words>
  <Application>Microsoft Office PowerPoint</Application>
  <PresentationFormat>Widescreen</PresentationFormat>
  <Paragraphs>216</Paragraphs>
  <Slides>153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153</vt:i4>
      </vt:variant>
    </vt:vector>
  </HeadingPairs>
  <TitlesOfParts>
    <vt:vector size="159" baseType="lpstr">
      <vt:lpstr>Arial</vt:lpstr>
      <vt:lpstr>Calibri</vt:lpstr>
      <vt:lpstr>Century Gothic</vt:lpstr>
      <vt:lpstr>Google Sans</vt:lpstr>
      <vt:lpstr>Wingdings 3</vt:lpstr>
      <vt:lpstr>Ion Boardroom</vt:lpstr>
      <vt:lpstr>Software Quality Engineering </vt:lpstr>
      <vt:lpstr>PowerPoint Presentation</vt:lpstr>
      <vt:lpstr>implementation</vt:lpstr>
      <vt:lpstr>PowerPoint Presentation</vt:lpstr>
      <vt:lpstr>Code</vt:lpstr>
      <vt:lpstr>PowerPoint Presentation</vt:lpstr>
      <vt:lpstr>PowerPoint Presentation</vt:lpstr>
      <vt:lpstr>Consistency is the key</vt:lpstr>
      <vt:lpstr>Naming conventions styles</vt:lpstr>
      <vt:lpstr>PowerPoint Presentation</vt:lpstr>
      <vt:lpstr>PowerPoint Presentation</vt:lpstr>
      <vt:lpstr>PowerPoint Presentation</vt:lpstr>
      <vt:lpstr>PowerPoint Presentation</vt:lpstr>
      <vt:lpstr>Write it down in different coding styles </vt:lpstr>
      <vt:lpstr>File and folder Naming and Organization</vt:lpstr>
      <vt:lpstr>File extensions</vt:lpstr>
      <vt:lpstr>Formatting and Indentation</vt:lpstr>
      <vt:lpstr>Placement of braces</vt:lpstr>
      <vt:lpstr>PowerPoint Presentation</vt:lpstr>
      <vt:lpstr>PowerPoint Presentation</vt:lpstr>
      <vt:lpstr>PowerPoint Presentation</vt:lpstr>
      <vt:lpstr>White spaces</vt:lpstr>
      <vt:lpstr>Bad Coding Standards</vt:lpstr>
      <vt:lpstr>examples</vt:lpstr>
      <vt:lpstr>PowerPoint Presentation</vt:lpstr>
      <vt:lpstr>PowerPoint Presentation</vt:lpstr>
      <vt:lpstr>PowerPoint Presentation</vt:lpstr>
      <vt:lpstr>Obfuscation / DE obfuscation</vt:lpstr>
      <vt:lpstr>PowerPoint Presentation</vt:lpstr>
      <vt:lpstr>PowerPoint Presentation</vt:lpstr>
      <vt:lpstr>PowerPoint Presentation</vt:lpstr>
      <vt:lpstr>vcs</vt:lpstr>
      <vt:lpstr>VCS</vt:lpstr>
      <vt:lpstr>PowerPoint Presentation</vt:lpstr>
      <vt:lpstr>Developers can review project history to find out: </vt:lpstr>
      <vt:lpstr>PowerPoint Presentation</vt:lpstr>
      <vt:lpstr>Types of VCS</vt:lpstr>
      <vt:lpstr>PowerPoint Presentation</vt:lpstr>
      <vt:lpstr>PowerPoint Presentation</vt:lpstr>
      <vt:lpstr>PowerPoint Presentation</vt:lpstr>
      <vt:lpstr>Git vs GitHub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 Configuration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Help in git</vt:lpstr>
      <vt:lpstr>PowerPoint Presentation</vt:lpstr>
      <vt:lpstr>PowerPoint Presentation</vt:lpstr>
      <vt:lpstr>PowerPoint Presentation</vt:lpstr>
      <vt:lpstr>Repository </vt:lpstr>
      <vt:lpstr>Repository</vt:lpstr>
      <vt:lpstr>PowerPoint Presentation</vt:lpstr>
      <vt:lpstr>PowerPoint Presentation</vt:lpstr>
      <vt:lpstr>PowerPoint Presentation</vt:lpstr>
      <vt:lpstr>PowerPoint Presentation</vt:lpstr>
      <vt:lpstr>PowerPoint Presentation</vt:lpstr>
      <vt:lpstr>Git init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Staging area</vt:lpstr>
      <vt:lpstr>Git add</vt:lpstr>
      <vt:lpstr>Add one file at a time</vt:lpstr>
      <vt:lpstr>PowerPoint Presentation</vt:lpstr>
      <vt:lpstr>PowerPoint Presentation</vt:lpstr>
      <vt:lpstr>PowerPoint Presentation</vt:lpstr>
      <vt:lpstr>PowerPoint Presentation</vt:lpstr>
      <vt:lpstr>PowerPoint Presentation</vt:lpstr>
      <vt:lpstr>PowerPoint Presentation</vt:lpstr>
      <vt:lpstr>Make some changes to file</vt:lpstr>
      <vt:lpstr>PowerPoint Presentation</vt:lpstr>
      <vt:lpstr>PowerPoint Presentation</vt:lpstr>
      <vt:lpstr>PowerPoint Presentation</vt:lpstr>
      <vt:lpstr>PowerPoint Presentation</vt:lpstr>
      <vt:lpstr>PowerPoint Presentation</vt:lpstr>
      <vt:lpstr>PowerPoint Presentation</vt:lpstr>
      <vt:lpstr>Staging area at times called index</vt:lpstr>
      <vt:lpstr>commit</vt:lpstr>
      <vt:lpstr>Git commit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mv</vt:lpstr>
      <vt:lpstr>PowerPoint Presentation</vt:lpstr>
      <vt:lpstr>PowerPoint Presentation</vt:lpstr>
      <vt:lpstr>PowerPoint Presentation</vt:lpstr>
      <vt:lpstr>PowerPoint Presentation</vt:lpstr>
      <vt:lpstr>PowerPoint Presentation</vt:lpstr>
      <vt:lpstr>PowerPoint Presentation</vt:lpstr>
      <vt:lpstr>Git log</vt:lpstr>
      <vt:lpstr>PowerPoint Presentation</vt:lpstr>
      <vt:lpstr>PowerPoint Presentation</vt:lpstr>
      <vt:lpstr>PowerPoint Presentation</vt:lpstr>
      <vt:lpstr>PowerPoint Presentation</vt:lpstr>
      <vt:lpstr>PowerPoint Presentation</vt:lpstr>
      <vt:lpstr>PowerPoint Presentation</vt:lpstr>
      <vt:lpstr>What have we changed in a commit</vt:lpstr>
      <vt:lpstr>PowerPoint Presentation</vt:lpstr>
      <vt:lpstr>PowerPoint Presentation</vt:lpstr>
      <vt:lpstr>PowerPoint Presentation</vt:lpstr>
      <vt:lpstr>Git restore (simply undo)</vt:lpstr>
      <vt:lpstr>PowerPoint Presentation</vt:lpstr>
      <vt:lpstr>PowerPoint Presentation</vt:lpstr>
      <vt:lpstr>Some changes to contact file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Design &amp; Architecture (Week-1)</dc:title>
  <dc:creator>Engr Muhammad Umer Haroon</dc:creator>
  <cp:lastModifiedBy>Engr .M Umer Haroon .</cp:lastModifiedBy>
  <cp:revision>532</cp:revision>
  <dcterms:created xsi:type="dcterms:W3CDTF">2021-02-17T14:04:28Z</dcterms:created>
  <dcterms:modified xsi:type="dcterms:W3CDTF">2023-03-19T07:56:11Z</dcterms:modified>
</cp:coreProperties>
</file>